
<file path=[Content_Types].xml><?xml version="1.0" encoding="utf-8"?>
<Types xmlns="http://schemas.openxmlformats.org/package/2006/content-types">
  <Default ContentType="image/png" Extension="png"/>
  <Default ContentType="application/xml" Extension="xml"/>
  <Default ContentType="application/vnd.openxmlformats-package.relationships+xml" Extension="rels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</Types>
</file>

<file path=_rels/.rels><?xml version="1.0" encoding="UTF-8" standalone="no" ?>
<Relationships xmlns="http://schemas.openxmlformats.org/package/2006/relationships">
  <Relationship Id="rId1" Target="ppt/presentation.xml" Type="http://schemas.openxmlformats.org/officeDocument/2006/relationships/officeDocument"/>
  <Relationship Id="rId2" Target="docProps/app.xml" Type="http://schemas.openxmlformats.org/officeDocument/2006/relationships/extended-properties"/>
  <Relationship Id="rId3" Target="docProps/core.xml" Type="http://schemas.openxmlformats.org/package/2006/relationships/metadata/core-properties"/>
</Relationships>

</file>

<file path=ppt/presentation.xml><?xml version="1.0" encoding="utf-8"?>
<p:presentation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9144005" cy="5143683"/>
  <p:notesSz cx="5143683" cy="9144005"/>
</p:presentation>
</file>

<file path=ppt/tableStyles.xml><?xml version="1.0" encoding="utf-8"?>
<a:tblStyleLs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def="{5C22544A-7EE6-4342-B048-85BDC9FD1C3A}"/>
</file>

<file path=ppt/_rels/presentation.xml.rels><?xml version="1.0" encoding="UTF-8" standalone="no" ?>
<Relationships xmlns="http://schemas.openxmlformats.org/package/2006/relationships">
  <Relationship Id="rId17" Target="slides/slide15.xml" Type="http://schemas.openxmlformats.org/officeDocument/2006/relationships/slide"/>
  <Relationship Id="rId7" Target="slides/slide5.xml" Type="http://schemas.openxmlformats.org/officeDocument/2006/relationships/slide"/>
  <Relationship Id="rId6" Target="slides/slide4.xml" Type="http://schemas.openxmlformats.org/officeDocument/2006/relationships/slide"/>
  <Relationship Id="rId14" Target="slides/slide12.xml" Type="http://schemas.openxmlformats.org/officeDocument/2006/relationships/slide"/>
  <Relationship Id="rId13" Target="slides/slide11.xml" Type="http://schemas.openxmlformats.org/officeDocument/2006/relationships/slide"/>
  <Relationship Id="rId18" Target="slides/slide16.xml" Type="http://schemas.openxmlformats.org/officeDocument/2006/relationships/slide"/>
  <Relationship Id="rId4" Target="slides/slide2.xml" Type="http://schemas.openxmlformats.org/officeDocument/2006/relationships/slide"/>
  <Relationship Id="rId3" Target="slides/slide1.xml" Type="http://schemas.openxmlformats.org/officeDocument/2006/relationships/slide"/>
  <Relationship Id="rId12" Target="slides/slide10.xml" Type="http://schemas.openxmlformats.org/officeDocument/2006/relationships/slide"/>
  <Relationship Id="rId10" Target="slides/slide8.xml" Type="http://schemas.openxmlformats.org/officeDocument/2006/relationships/slide"/>
  <Relationship Id="rId19" Target="slides/slide17.xml" Type="http://schemas.openxmlformats.org/officeDocument/2006/relationships/slide"/>
  <Relationship Id="rId5" Target="slides/slide3.xml" Type="http://schemas.openxmlformats.org/officeDocument/2006/relationships/slide"/>
  <Relationship Id="rId11" Target="slides/slide9.xml" Type="http://schemas.openxmlformats.org/officeDocument/2006/relationships/slide"/>
  <Relationship Id="rId8" Target="slides/slide6.xml" Type="http://schemas.openxmlformats.org/officeDocument/2006/relationships/slide"/>
  <Relationship Id="rId16" Target="slides/slide14.xml" Type="http://schemas.openxmlformats.org/officeDocument/2006/relationships/slide"/>
  <Relationship Id="rId20" Target="slides/slide18.xml" Type="http://schemas.openxmlformats.org/officeDocument/2006/relationships/slide"/>
  <Relationship Id="rId2" Target="slideMasters/slideMaster1.xml" Type="http://schemas.openxmlformats.org/officeDocument/2006/relationships/slideMaster"/>
  <Relationship Id="rId21" Target="tableStyles.xml" Type="http://schemas.openxmlformats.org/officeDocument/2006/relationships/tableStyles"/>
  <Relationship Id="rId9" Target="slides/slide7.xml" Type="http://schemas.openxmlformats.org/officeDocument/2006/relationships/slide"/>
  <Relationship Id="rId15" Target="slides/slide13.xml" Type="http://schemas.openxmlformats.org/officeDocument/2006/relationships/slide"/>
  <Relationship Id="rId1" Target="theme/theme1.xml" Type="http://schemas.openxmlformats.org/officeDocument/2006/relationships/theme"/>
</Relationships>

</file>

<file path=ppt/media/1.png>
</file>

<file path=ppt/media/10.png>
</file>

<file path=ppt/media/11.png>
</file>

<file path=ppt/media/12.png>
</file>

<file path=ppt/media/13.png>
</file>

<file path=ppt/media/14.png>
</file>

<file path=ppt/media/15.png>
</file>

<file path=ppt/media/16.png>
</file>

<file path=ppt/media/17.png>
</file>

<file path=ppt/media/18.png>
</file>

<file path=ppt/media/19.png>
</file>

<file path=ppt/media/2.png>
</file>

<file path=ppt/media/20.png>
</file>

<file path=ppt/media/21.png>
</file>

<file path=ppt/media/22.png>
</file>

<file path=ppt/media/23.png>
</file>

<file path=ppt/media/3.png>
</file>

<file path=ppt/media/4.png>
</file>

<file path=ppt/media/5.png>
</file>

<file path=ppt/media/6.png>
</file>

<file path=ppt/media/7.png>
</file>

<file path=ppt/media/8.png>
</file>

<file path=ppt/media/9.png>
</file>

<file path=ppt/slideLayouts/_rels/slideLayout1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2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3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4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5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_rels/slideLayout6.xml.rels><?xml version="1.0" encoding="UTF-8" standalone="no" ?>
<Relationships xmlns="http://schemas.openxmlformats.org/package/2006/relationships">
  <Relationship Id="rId1" Target="../slideMasters/slideMaster1.xml"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">
  <p:cSld name="Title">
    <p:spTree>
      <p:nvGrpSpPr>
        <p:cNvPr hidden="false" id="16" name="GroupShape 1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7" name="Shape 17"/>
          <p:cNvSpPr txBox="true"/>
          <p:nvPr isPhoto="false">
            <p:ph idx="0" type="title"/>
          </p:nvPr>
        </p:nvSpPr>
        <p:spPr>
          <a:xfrm flipH="false" flipV="false" rot="0">
            <a:off x="1143000" y="841801"/>
            <a:ext cx="6858004" cy="3458823"/>
          </a:xfrm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algn="ctr" indent="0" lvl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1pPr>
            <a:lvl2pPr algn="ctr" indent="0" lvl="1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2pPr>
            <a:lvl3pPr algn="ctr" indent="0" lvl="2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3pPr>
            <a:lvl4pPr algn="ctr" indent="0" lvl="3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4pPr>
            <a:lvl5pPr algn="ctr" indent="0" lvl="4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5pPr>
            <a:lvl6pPr algn="ctr" indent="0" lvl="5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6pPr>
            <a:lvl7pPr algn="ctr" indent="0" lvl="6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7pPr>
            <a:lvl8pPr algn="ctr" indent="0" lvl="7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8pPr>
            <a:lvl9pPr algn="ctr" indent="0" lvl="8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9pPr>
          </a:lstStyle>
          <a:p/>
        </p:txBody>
      </p:sp>
    </p:spTree>
  </p:cSld>
</p:sldLayout>
</file>

<file path=ppt/slideLayouts/slideLayout2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obj">
  <p:cSld name="Title and Content">
    <p:spTree>
      <p:nvGrpSpPr>
        <p:cNvPr hidden="false" id="4" name="GroupShape 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5" name="Shape 5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  <p:sp>
        <p:nvSpPr>
          <p:cNvPr hidden="false" id="6" name="Shape 6"/>
          <p:cNvSpPr txBox="true"/>
          <p:nvPr isPhoto="false">
            <p:ph idx="1" type="body"/>
          </p:nvPr>
        </p:nvSpPr>
        <p:spPr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</p:spTree>
  </p:cSld>
</p:sldLayout>
</file>

<file path=ppt/slideLayouts/slideLayout3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secHead">
  <p:cSld name="Title and Subtitle">
    <p:spTree>
      <p:nvGrpSpPr>
        <p:cNvPr hidden="false" id="13" name="GroupShape 1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4" name="Shape 14"/>
          <p:cNvSpPr txBox="true"/>
          <p:nvPr isPhoto="false">
            <p:ph idx="0" type="title"/>
          </p:nvPr>
        </p:nvSpPr>
        <p:spPr>
          <a:xfrm flipH="false" flipV="false" rot="0">
            <a:off x="1143000" y="841802"/>
            <a:ext cx="6858004" cy="1790764"/>
          </a:xfrm>
          <a:prstGeom prst="rect">
            <a:avLst/>
          </a:prstGeom>
        </p:spPr>
        <p:txBody>
          <a:bodyPr anchor="b" bIns="45000" lIns="90000" rIns="90000" tIns="45000">
            <a:noAutofit/>
          </a:bodyPr>
          <a:lstStyle>
            <a:defPPr/>
            <a:lvl1pPr algn="ctr" indent="0" lvl="0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1pPr>
            <a:lvl2pPr algn="ctr" indent="0" lvl="1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2pPr>
            <a:lvl3pPr algn="ctr" indent="0" lvl="2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3pPr>
            <a:lvl4pPr algn="ctr" indent="0" lvl="3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4pPr>
            <a:lvl5pPr algn="ctr" indent="0" lvl="4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5pPr>
            <a:lvl6pPr algn="ctr" indent="0" lvl="5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6pPr>
            <a:lvl7pPr algn="ctr" indent="0" lvl="6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7pPr>
            <a:lvl8pPr algn="ctr" indent="0" lvl="7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8pPr>
            <a:lvl9pPr algn="ctr" indent="0" lvl="8" marL="0" marR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/>
              <a:buNone/>
              <a:defRPr sz="4000"/>
            </a:lvl9pPr>
          </a:lstStyle>
          <a:p/>
        </p:txBody>
      </p:sp>
      <p:sp>
        <p:nvSpPr>
          <p:cNvPr hidden="false" id="15" name="Shape 15"/>
          <p:cNvSpPr txBox="true"/>
          <p:nvPr isPhoto="false">
            <p:ph idx="3" type="subTitle"/>
          </p:nvPr>
        </p:nvSpPr>
        <p:spPr>
          <a:xfrm flipH="false" flipV="false" rot="0">
            <a:off x="1143000" y="2701624"/>
            <a:ext cx="6858004" cy="1241865"/>
          </a:xfrm>
          <a:prstGeom prst="rect">
            <a:avLst/>
          </a:prstGeom>
        </p:spPr>
        <p:txBody>
          <a:bodyPr anchor="t" bIns="45000" lIns="90000" rIns="90000" tIns="45000">
            <a:noAutofit/>
          </a:bodyPr>
          <a:lstStyle>
            <a:defPPr/>
            <a:lvl1pPr algn="ctr" indent="0" lvl="0" marL="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1pPr>
            <a:lvl2pPr algn="ctr" indent="0" lvl="1" marL="4572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2pPr>
            <a:lvl3pPr algn="ctr" indent="0" lvl="2" marL="9144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3pPr>
            <a:lvl4pPr algn="ctr" indent="0" lvl="3" marL="13716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4pPr>
            <a:lvl5pPr algn="ctr" indent="0" lvl="4" marL="18288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5pPr>
            <a:lvl6pPr algn="ctr" indent="0" lvl="5" marL="22860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6pPr>
            <a:lvl7pPr algn="ctr" indent="0" lvl="6" marL="27432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7pPr>
            <a:lvl8pPr algn="ctr" indent="0" lvl="7" marL="32004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8pPr>
            <a:lvl9pPr algn="ctr" indent="0" lvl="8" marL="3657600" marR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 typeface="Symbol"/>
              <a:buNone/>
              <a:defRPr sz="1600"/>
            </a:lvl9pPr>
          </a:lstStyle>
          <a:p/>
        </p:txBody>
      </p:sp>
    </p:spTree>
  </p:cSld>
</p:sldLayout>
</file>

<file path=ppt/slideLayouts/slideLayout4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itleOnly">
  <p:cSld name="Slide Title">
    <p:spTree>
      <p:nvGrpSpPr>
        <p:cNvPr hidden="false" id="11" name="GroupShape 1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2" name="Shape 12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</p:spTree>
  </p:cSld>
</p:sldLayout>
</file>

<file path=ppt/slideLayouts/slideLayout5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twoObj">
  <p:cSld name="Title and Two Columns">
    <p:spTree>
      <p:nvGrpSpPr>
        <p:cNvPr hidden="false" id="7" name="GroupShape 7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" name="Shape 8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  <p:sp>
        <p:nvSpPr>
          <p:cNvPr hidden="false" id="9" name="Shape 9"/>
          <p:cNvSpPr txBox="true"/>
          <p:nvPr isPhoto="false">
            <p:ph idx="1" type="body"/>
          </p:nvPr>
        </p:nvSpPr>
        <p:spPr>
          <a:xfrm flipH="false" flipV="false" rot="0">
            <a:off x="628650" y="1369267"/>
            <a:ext cx="3886202" cy="3263619"/>
          </a:xfrm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  <p:sp>
        <p:nvSpPr>
          <p:cNvPr hidden="false" id="10" name="Shape 10"/>
          <p:cNvSpPr txBox="true"/>
          <p:nvPr isPhoto="false">
            <p:ph idx="2" type="body"/>
          </p:nvPr>
        </p:nvSpPr>
        <p:spPr>
          <a:xfrm flipH="false" flipV="false" rot="0">
            <a:off x="4629152" y="1369267"/>
            <a:ext cx="3886202" cy="3263619"/>
          </a:xfrm>
          <a:prstGeom prst="rect">
            <a:avLst/>
          </a:prstGeom>
        </p:spPr>
        <p:txBody>
          <a:bodyPr bIns="45000" lIns="90000" rIns="90000" tIns="45000"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/>
        </p:txBody>
      </p:sp>
    </p:spTree>
  </p:cSld>
</p:sldLayout>
</file>

<file path=ppt/slideLayouts/slideLayout6.xml><?xml version="1.0" encoding="utf-8"?>
<p:sldLayout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MasterSp="true" type="blank">
  <p:cSld name="Blank">
    <p:spTree>
      <p:nvGrpSpPr>
        <p:cNvPr hidden="false" id="18" name="GroupShape 1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 standalone="no" ?>
<Relationships xmlns="http://schemas.openxmlformats.org/package/2006/relationships">
  <Relationship Id="rId6" Target="../slideLayouts/slideLayout5.xml" Type="http://schemas.openxmlformats.org/officeDocument/2006/relationships/slideLayout"/>
  <Relationship Id="rId1" Target="../theme/theme1.xml" Type="http://schemas.openxmlformats.org/officeDocument/2006/relationships/theme"/>
  <Relationship Id="rId2" Target="../slideLayouts/slideLayout1.xml" Type="http://schemas.openxmlformats.org/officeDocument/2006/relationships/slideLayout"/>
  <Relationship Id="rId3" Target="../slideLayouts/slideLayout2.xml" Type="http://schemas.openxmlformats.org/officeDocument/2006/relationships/slideLayout"/>
  <Relationship Id="rId4" Target="../slideLayouts/slideLayout3.xml" Type="http://schemas.openxmlformats.org/officeDocument/2006/relationships/slideLayout"/>
  <Relationship Id="rId7" Target="../slideLayouts/slideLayout6.xml" Type="http://schemas.openxmlformats.org/officeDocument/2006/relationships/slideLayout"/>
  <Relationship Id="rId5" Target="../slideLayouts/slideLayout4.xml" Type="http://schemas.openxmlformats.org/officeDocument/2006/relationships/slideLayout"/>
</Relationships>

</file>

<file path=ppt/slideMasters/slideMaster1.xml><?xml version="1.0" encoding="utf-8"?>
<p:sldMaster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>
  <p:cSld name="">
    <p:bg>
      <p:bgPr>
        <a:solidFill>
          <a:schemeClr val="bg1"/>
        </a:solidFill>
      </p:bgPr>
    </p:bg>
    <p:spTree>
      <p:nvGrpSpPr>
        <p:cNvPr hidden="false" id="1" name="GroupShape 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" name="Shape 2"/>
          <p:cNvSpPr txBox="true"/>
          <p:nvPr isPhoto="false">
            <p:ph idx="0" type="title"/>
          </p:nvPr>
        </p:nvSpPr>
        <p:spPr>
          <a:xfrm flipH="false" flipV="false" rot="0">
            <a:off x="628650" y="273853"/>
            <a:ext cx="7886704" cy="994206"/>
          </a:xfrm>
          <a:prstGeom prst="rect">
            <a:avLst/>
          </a:prstGeom>
          <a:noFill/>
          <a:ln>
            <a:noFill/>
            <a:headEnd len="med" type="none" w="med"/>
            <a:tailEnd len="med" type="none" w="med"/>
          </a:ln>
        </p:spPr>
        <p:txBody>
          <a:bodyPr anchor="ctr" bIns="45000" lIns="90000" rIns="90000" tIns="45000">
            <a:normAutofit fontScale="100%" lnSpcReduction="0%"/>
          </a:bodyPr>
          <a:p/>
        </p:txBody>
      </p:sp>
      <p:sp>
        <p:nvSpPr>
          <p:cNvPr hidden="false" id="3" name="Shape 3"/>
          <p:cNvSpPr txBox="true"/>
          <p:nvPr isPhoto="false">
            <p:ph idx="1" type="body"/>
          </p:nvPr>
        </p:nvSpPr>
        <p:spPr>
          <a:xfrm flipH="false" flipV="false" rot="0">
            <a:off x="628650" y="1369267"/>
            <a:ext cx="7886704" cy="3263619"/>
          </a:xfrm>
          <a:prstGeom prst="rect">
            <a:avLst/>
          </a:prstGeom>
          <a:noFill/>
          <a:ln>
            <a:noFill/>
            <a:headEnd len="med" type="none" w="med"/>
            <a:tailEnd len="med" type="none" w="med"/>
          </a:ln>
        </p:spPr>
        <p:txBody>
          <a:bodyPr anchor="t" bIns="45000" lIns="90000" rIns="90000" tIns="45000">
            <a:normAutofit fontScale="100%" lnSpcReduction="0%"/>
          </a:bodyPr>
          <a:p/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xStyles>
    <p:titleStyle>
      <a:defPPr/>
      <a:lvl1pPr algn="l" indent="0" lvl="0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1pPr>
      <a:lvl2pPr algn="l" indent="0" lvl="1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2pPr>
      <a:lvl3pPr algn="l" indent="0" lvl="2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3pPr>
      <a:lvl4pPr algn="l" indent="0" lvl="3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4pPr>
      <a:lvl5pPr algn="l" indent="0" lvl="4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5pPr>
      <a:lvl6pPr algn="l" indent="0" lvl="5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6pPr>
      <a:lvl7pPr algn="l" indent="0" lvl="6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7pPr>
      <a:lvl8pPr algn="l" indent="0" lvl="7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8pPr>
      <a:lvl9pPr algn="l" indent="0" lvl="8" marL="0" marR="0">
        <a:lnSpc>
          <a:spcPct val="90000"/>
        </a:lnSpc>
        <a:spcBef>
          <a:spcPts val="0"/>
        </a:spcBef>
        <a:spcAft>
          <a:spcPts val="0"/>
        </a:spcAft>
        <a:buFont typeface="Symbol"/>
        <a:buNone/>
        <a:defRPr sz="3000">
          <a:latin typeface="+mj-lt"/>
          <a:ea typeface="+mj-ea"/>
          <a:cs typeface="+mj-cs"/>
        </a:defRPr>
      </a:lvl9pPr>
    </p:titleStyle>
    <p:bodyStyle>
      <a:defPPr/>
      <a:lvl1pPr algn="l" indent="-314325" lvl="0" marL="31432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800">
          <a:latin typeface="+mn-lt"/>
          <a:ea typeface="+mn-ea"/>
          <a:cs typeface="+mn-cs"/>
        </a:defRPr>
      </a:lvl1pPr>
      <a:lvl2pPr algn="l" indent="-279400" lvl="1" marL="736600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600">
          <a:latin typeface="+mn-lt"/>
          <a:ea typeface="+mn-ea"/>
          <a:cs typeface="+mn-cs"/>
        </a:defRPr>
      </a:lvl2pPr>
      <a:lvl3pPr algn="l" indent="-244475" lvl="2" marL="11588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3pPr>
      <a:lvl4pPr algn="l" indent="-244475" lvl="3" marL="16160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4pPr>
      <a:lvl5pPr algn="l" indent="-244475" lvl="4" marL="20732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5pPr>
      <a:lvl6pPr algn="l" indent="-244475" lvl="5" marL="25304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6pPr>
      <a:lvl7pPr algn="l" indent="-244475" lvl="6" marL="29876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7pPr>
      <a:lvl8pPr algn="l" indent="-244475" lvl="7" marL="34448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8pPr>
      <a:lvl9pPr algn="l" indent="-244475" lvl="8" marL="3902075" marR="0">
        <a:lnSpc>
          <a:spcPct val="90000"/>
        </a:lnSpc>
        <a:spcBef>
          <a:spcPts val="750"/>
        </a:spcBef>
        <a:spcAft>
          <a:spcPts val="0"/>
        </a:spcAft>
        <a:buFont typeface="Symbol"/>
        <a:buChar char=""/>
        <a:defRPr sz="1400">
          <a:latin typeface="+mn-lt"/>
          <a:ea typeface="+mn-ea"/>
          <a:cs typeface="+mn-cs"/>
        </a:defRPr>
      </a:lvl9pPr>
    </p:bodyStyle>
    <p:otherStyle>
      <a:defPPr/>
      <a:lvl1pPr lvl="0">
        <a:defRPr sz="1600">
          <a:latin typeface="+mn-lt"/>
          <a:ea typeface="+mn-ea"/>
          <a:cs typeface="+mn-cs"/>
        </a:defRPr>
      </a:lvl1pPr>
      <a:lvl2pPr lvl="1">
        <a:defRPr sz="1600">
          <a:latin typeface="+mn-lt"/>
          <a:ea typeface="+mn-ea"/>
          <a:cs typeface="+mn-cs"/>
        </a:defRPr>
      </a:lvl2pPr>
      <a:lvl3pPr lvl="2">
        <a:defRPr sz="1600">
          <a:latin typeface="+mn-lt"/>
          <a:ea typeface="+mn-ea"/>
          <a:cs typeface="+mn-cs"/>
        </a:defRPr>
      </a:lvl3pPr>
      <a:lvl4pPr lvl="3">
        <a:defRPr sz="1600">
          <a:latin typeface="+mn-lt"/>
          <a:ea typeface="+mn-ea"/>
          <a:cs typeface="+mn-cs"/>
        </a:defRPr>
      </a:lvl4pPr>
      <a:lvl5pPr lvl="4">
        <a:defRPr sz="1600">
          <a:latin typeface="+mn-lt"/>
          <a:ea typeface="+mn-ea"/>
          <a:cs typeface="+mn-cs"/>
        </a:defRPr>
      </a:lvl5pPr>
      <a:lvl6pPr lvl="5">
        <a:defRPr sz="1600">
          <a:latin typeface="+mn-lt"/>
          <a:ea typeface="+mn-ea"/>
          <a:cs typeface="+mn-cs"/>
        </a:defRPr>
      </a:lvl6pPr>
      <a:lvl7pPr lvl="6">
        <a:defRPr sz="1600">
          <a:latin typeface="+mn-lt"/>
          <a:ea typeface="+mn-ea"/>
          <a:cs typeface="+mn-cs"/>
        </a:defRPr>
      </a:lvl7pPr>
      <a:lvl8pPr lvl="7">
        <a:defRPr sz="1600">
          <a:latin typeface="+mn-lt"/>
          <a:ea typeface="+mn-ea"/>
          <a:cs typeface="+mn-cs"/>
        </a:defRPr>
      </a:lvl8pPr>
      <a:lvl9pPr lvl="8">
        <a:defRPr sz="1600"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 ?>
<Relationships xmlns="http://schemas.openxmlformats.org/package/2006/relationships">
  <Relationship Id="rId1" Target="../slideLayouts/slideLayout1.xml" Type="http://schemas.openxmlformats.org/officeDocument/2006/relationships/slideLayout"/>
</Relationships>

</file>

<file path=ppt/slides/_rels/slide10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_rels/slide11.xml.rels><?xml version="1.0" encoding="UTF-8" standalone="no" ?>
<Relationships xmlns="http://schemas.openxmlformats.org/package/2006/relationships">
  <Relationship Id="rId1" Target="../media/11.png" Type="http://schemas.openxmlformats.org/officeDocument/2006/relationships/image"/>
  <Relationship Id="rId2" Target="../media/12.png" Type="http://schemas.openxmlformats.org/officeDocument/2006/relationships/image"/>
  <Relationship Id="rId3" Target="../slideLayouts/slideLayout2.xml" Type="http://schemas.openxmlformats.org/officeDocument/2006/relationships/slideLayout"/>
</Relationships>

</file>

<file path=ppt/slides/_rels/slide12.xml.rels><?xml version="1.0" encoding="UTF-8" standalone="no" ?>
<Relationships xmlns="http://schemas.openxmlformats.org/package/2006/relationships">
  <Relationship Id="rId1" Target="../media/13.png" Type="http://schemas.openxmlformats.org/officeDocument/2006/relationships/image"/>
  <Relationship Id="rId2" Target="../media/14.png" Type="http://schemas.openxmlformats.org/officeDocument/2006/relationships/image"/>
  <Relationship Id="rId3" Target="../slideLayouts/slideLayout2.xml" Type="http://schemas.openxmlformats.org/officeDocument/2006/relationships/slideLayout"/>
</Relationships>

</file>

<file path=ppt/slides/_rels/slide13.xml.rels><?xml version="1.0" encoding="UTF-8" standalone="no" ?>
<Relationships xmlns="http://schemas.openxmlformats.org/package/2006/relationships">
  <Relationship Id="rId1" Target="../media/15.png" Type="http://schemas.openxmlformats.org/officeDocument/2006/relationships/image"/>
  <Relationship Id="rId2" Target="../media/16.png" Type="http://schemas.openxmlformats.org/officeDocument/2006/relationships/image"/>
  <Relationship Id="rId3" Target="../media/17.png" Type="http://schemas.openxmlformats.org/officeDocument/2006/relationships/image"/>
  <Relationship Id="rId4" Target="../media/18.png" Type="http://schemas.openxmlformats.org/officeDocument/2006/relationships/image"/>
  <Relationship Id="rId5" Target="../slideLayouts/slideLayout2.xml" Type="http://schemas.openxmlformats.org/officeDocument/2006/relationships/slideLayout"/>
</Relationships>

</file>

<file path=ppt/slides/_rels/slide14.xml.rels><?xml version="1.0" encoding="UTF-8" standalone="no" ?>
<Relationships xmlns="http://schemas.openxmlformats.org/package/2006/relationships">
  <Relationship Id="rId1" Target="../media/19.png" Type="http://schemas.openxmlformats.org/officeDocument/2006/relationships/image"/>
  <Relationship Id="rId2" Target="../media/20.png" Type="http://schemas.openxmlformats.org/officeDocument/2006/relationships/image"/>
  <Relationship Id="rId3" Target="../media/21.png" Type="http://schemas.openxmlformats.org/officeDocument/2006/relationships/image"/>
  <Relationship Id="rId4" Target="../slideLayouts/slideLayout2.xml" Type="http://schemas.openxmlformats.org/officeDocument/2006/relationships/slideLayout"/>
</Relationships>

</file>

<file path=ppt/slides/_rels/slide15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_rels/slide16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_rels/slide17.xml.rels><?xml version="1.0" encoding="UTF-8" standalone="no" ?>
<Relationships xmlns="http://schemas.openxmlformats.org/package/2006/relationships">
  <Relationship Id="rId1" Target="../media/22.png" Type="http://schemas.openxmlformats.org/officeDocument/2006/relationships/image"/>
  <Relationship Id="rId2" Target="../media/23.png" Type="http://schemas.openxmlformats.org/officeDocument/2006/relationships/image"/>
  <Relationship Id="rId3" Target="../slideLayouts/slideLayout2.xml" Type="http://schemas.openxmlformats.org/officeDocument/2006/relationships/slideLayout"/>
</Relationships>

</file>

<file path=ppt/slides/_rels/slide18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_rels/slide2.xml.rels><?xml version="1.0" encoding="UTF-8" standalone="no" ?>
<Relationships xmlns="http://schemas.openxmlformats.org/package/2006/relationships">
  <Relationship Id="rId1" Target="../media/1.png" Type="http://schemas.openxmlformats.org/officeDocument/2006/relationships/image"/>
  <Relationship Id="rId2" Target="../media/2.png" Type="http://schemas.openxmlformats.org/officeDocument/2006/relationships/image"/>
  <Relationship Id="rId3" Target="../slideLayouts/slideLayout2.xml" Type="http://schemas.openxmlformats.org/officeDocument/2006/relationships/slideLayout"/>
</Relationships>

</file>

<file path=ppt/slides/_rels/slide3.xml.rels><?xml version="1.0" encoding="UTF-8" standalone="no" ?>
<Relationships xmlns="http://schemas.openxmlformats.org/package/2006/relationships">
  <Relationship Id="rId1" Target="../media/3.png" Type="http://schemas.openxmlformats.org/officeDocument/2006/relationships/image"/>
  <Relationship Id="rId2" Target="../media/4.png" Type="http://schemas.openxmlformats.org/officeDocument/2006/relationships/image"/>
  <Relationship Id="rId3" Target="../slideLayouts/slideLayout2.xml" Type="http://schemas.openxmlformats.org/officeDocument/2006/relationships/slideLayout"/>
</Relationships>

</file>

<file path=ppt/slides/_rels/slide4.xml.rels><?xml version="1.0" encoding="UTF-8" standalone="no" ?>
<Relationships xmlns="http://schemas.openxmlformats.org/package/2006/relationships">
  <Relationship Id="rId1" Target="../media/5.png" Type="http://schemas.openxmlformats.org/officeDocument/2006/relationships/image"/>
  <Relationship Id="rId2" Target="../media/6.png" Type="http://schemas.openxmlformats.org/officeDocument/2006/relationships/image"/>
  <Relationship Id="rId3" Target="../slideLayouts/slideLayout2.xml" Type="http://schemas.openxmlformats.org/officeDocument/2006/relationships/slideLayout"/>
</Relationships>

</file>

<file path=ppt/slides/_rels/slide5.xml.rels><?xml version="1.0" encoding="UTF-8" standalone="no" ?>
<Relationships xmlns="http://schemas.openxmlformats.org/package/2006/relationships">
  <Relationship Id="rId1" Target="../media/7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6.xml.rels><?xml version="1.0" encoding="UTF-8" standalone="no" ?>
<Relationships xmlns="http://schemas.openxmlformats.org/package/2006/relationships">
  <Relationship Id="rId1" Target="../media/8.png" Type="http://schemas.openxmlformats.org/officeDocument/2006/relationships/image"/>
  <Relationship Id="rId2" Target="../slideLayouts/slideLayout2.xml" Type="http://schemas.openxmlformats.org/officeDocument/2006/relationships/slideLayout"/>
</Relationships>

</file>

<file path=ppt/slides/_rels/slide7.xml.rels><?xml version="1.0" encoding="UTF-8" standalone="no" ?>
<Relationships xmlns="http://schemas.openxmlformats.org/package/2006/relationships">
  <Relationship Id="rId1" Target="../media/9.png" Type="http://schemas.openxmlformats.org/officeDocument/2006/relationships/image"/>
  <Relationship Id="rId2" Target="../media/10.png" Type="http://schemas.openxmlformats.org/officeDocument/2006/relationships/image"/>
  <Relationship Id="rId3" Target="../slideLayouts/slideLayout2.xml" Type="http://schemas.openxmlformats.org/officeDocument/2006/relationships/slideLayout"/>
</Relationships>

</file>

<file path=ppt/slides/_rels/slide8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_rels/slide9.xml.rels><?xml version="1.0" encoding="UTF-8" standalone="no" ?>
<Relationships xmlns="http://schemas.openxmlformats.org/package/2006/relationships">
  <Relationship Id="rId1" Target="../slideLayouts/slideLayout2.xml" Type="http://schemas.openxmlformats.org/officeDocument/2006/relationships/slideLayout"/>
</Relationships>

</file>

<file path=ppt/slides/slide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9" name="GroupShape 1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0" name="Shape 20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r>
              <a:t>WebSocket</a:t>
            </a:r>
          </a:p>
          <a:p>
            <a:pPr indent="0" marL="0">
              <a:buNone/>
            </a:pPr>
            <a:r>
              <a:rPr b="false" sz="1100"/>
              <a:t>зачем?</a:t>
            </a:r>
            <a:endParaRPr b="false" sz="1100"/>
          </a:p>
        </p:txBody>
      </p:sp>
    </p:spTree>
  </p:cSld>
</p:sld>
</file>

<file path=ppt/slides/slide10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14" name="GroupShape 11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5" name="Shape 115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HTTP достаточно для всего? </a:t>
            </a:r>
          </a:p>
        </p:txBody>
      </p:sp>
      <p:sp>
        <p:nvSpPr>
          <p:cNvPr hidden="false" id="116" name="Shape 116"/>
          <p:cNvSpPr txBox="true"/>
          <p:nvPr isPhoto="false">
            <p:ph idx="1" type="body"/>
          </p:nvPr>
        </p:nvSpPr>
        <p:spPr>
          <a:xfrm flipH="false" flipV="false" rot="0">
            <a:off x="628650" y="1369267"/>
            <a:ext cx="7886704" cy="1201612"/>
          </a:xfrm>
          <a:prstGeom prst="rect">
            <a:avLst/>
          </a:prstGeom>
        </p:spPr>
        <p:txBody>
          <a:bodyPr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r>
              <a:t>Запрос-ответ, клиент всегда инициатор</a:t>
            </a:r>
          </a:p>
          <a:p>
            <a:r>
              <a:t>Большие заголовки в каждом запросе и ответе</a:t>
            </a:r>
          </a:p>
        </p:txBody>
      </p:sp>
      <p:sp>
        <p:nvSpPr>
          <p:cNvPr hidden="false" id="117" name="Shape 117"/>
          <p:cNvSpPr txBox="true"/>
          <p:nvPr isPhoto="false"/>
        </p:nvSpPr>
        <p:spPr>
          <a:xfrm flipH="false" flipV="false" rot="0">
            <a:off x="1065546" y="2710961"/>
            <a:ext cx="4657172" cy="40193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 b="true" sz="18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Как работают эти приложения?</a:t>
            </a:r>
            <a:endParaRPr b="true" sz="18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18" name="Shape 118"/>
          <p:cNvSpPr txBox="true"/>
          <p:nvPr isPhoto="false"/>
        </p:nvSpPr>
        <p:spPr>
          <a:xfrm flipH="false" flipV="false" rot="0">
            <a:off x="92112" y="3276181"/>
            <a:ext cx="8707913" cy="145910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-209550" lvl="0" marL="209550" marR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Чаты и мессенджеры:</a:t>
            </a: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 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Telegram, max. Новые сообщения приходят с сервера сами</a:t>
            </a:r>
            <a:endParaRPr b="false" i="false" spc="0" sz="1400">
              <a:solidFill>
                <a:srgbClr val="333333"/>
              </a:solidFill>
              <a:highlight>
                <a:srgbClr val="FFFFFF"/>
              </a:highlight>
              <a:latin typeface="-apple-system"/>
              <a:ea typeface="-apple-system"/>
              <a:cs typeface="-apple-system"/>
            </a:endParaRPr>
          </a:p>
          <a:p>
            <a:pPr algn="l" indent="-209550" lvl="0" marL="209550" marR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Программы для совместной работы: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 Google docs, exel. Можно смотреть как Хлопин проверят пятиминутку.</a:t>
            </a:r>
            <a:endParaRPr b="false" i="false" spc="0" sz="1400">
              <a:solidFill>
                <a:srgbClr val="333333"/>
              </a:solidFill>
              <a:highlight>
                <a:srgbClr val="FFFFFF"/>
              </a:highlight>
              <a:latin typeface="-apple-system"/>
              <a:ea typeface="-apple-system"/>
              <a:cs typeface="-apple-system"/>
            </a:endParaRPr>
          </a:p>
          <a:p>
            <a:pPr algn="l" indent="-209550" lvl="0" marL="209550" marR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Навигаторы: 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Яндекс карты и тд. Смотреть свою локацию и получать сообщения о пробках.</a:t>
            </a:r>
            <a:endParaRPr b="false" i="false" spc="0" sz="1400">
              <a:solidFill>
                <a:srgbClr val="333333"/>
              </a:solidFill>
              <a:highlight>
                <a:srgbClr val="FFFFFF"/>
              </a:highlight>
              <a:latin typeface="-apple-system"/>
              <a:ea typeface="-apple-system"/>
              <a:cs typeface="-apple-system"/>
            </a:endParaRPr>
          </a:p>
          <a:p>
            <a:pPr algn="l" indent="-209550" lvl="0" marL="209550" marR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Онлайн-игры: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 (танки онлайн) Мы видим действия других игроков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 в реальном времени</a:t>
            </a:r>
            <a:endParaRPr b="false" i="false" spc="0" sz="1400">
              <a:solidFill>
                <a:srgbClr val="333333"/>
              </a:solidFill>
              <a:highlight>
                <a:srgbClr val="FFFFFF"/>
              </a:highlight>
              <a:latin typeface="-apple-system"/>
              <a:ea typeface="-apple-system"/>
              <a:cs typeface="-apple-system"/>
            </a:endParaRPr>
          </a:p>
        </p:txBody>
      </p:sp>
      <p:sp>
        <p:nvSpPr>
          <p:cNvPr hidden="false" id="119" name="Shape 119"/>
          <p:cNvSpPr txBox="true"/>
          <p:nvPr isPhoto="false"/>
        </p:nvSpPr>
        <p:spPr>
          <a:xfrm flipH="false" flipV="false" rot="0">
            <a:off x="3410160" y="4772967"/>
            <a:ext cx="3600002" cy="38100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Что если использовать HTTP?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1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20" name="GroupShape 12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21" name="Shape 121"/>
          <p:cNvSpPr txBox="true"/>
          <p:nvPr isPhoto="false">
            <p:ph idx="0" type="title"/>
          </p:nvPr>
        </p:nvSpPr>
        <p:spPr>
          <a:xfrm flipH="false" flipV="false" rot="0">
            <a:off x="667799" y="104670"/>
            <a:ext cx="7886703" cy="544124"/>
          </a:xfrm>
          <a:prstGeom prst="rect">
            <a:avLst/>
          </a:prstGeom>
        </p:spPr>
        <p:txBody>
          <a:bodyPr>
            <a:noAutofit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Polling</a:t>
            </a:r>
          </a:p>
        </p:txBody>
      </p:sp>
      <p:pic>
        <p:nvPicPr>
          <p:cNvPr hidden="false" id="123" name="Picture 12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793403" y="1402582"/>
            <a:ext cx="2220967" cy="3374754"/>
          </a:xfrm>
          <a:prstGeom prst="rect">
            <a:avLst/>
          </a:prstGeom>
        </p:spPr>
      </p:pic>
      <p:pic>
        <p:nvPicPr>
          <p:cNvPr hidden="false" id="125" name="Picture 125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6215326" y="1350247"/>
            <a:ext cx="2304397" cy="3468958"/>
          </a:xfrm>
          <a:prstGeom prst="rect">
            <a:avLst/>
          </a:prstGeom>
        </p:spPr>
      </p:pic>
      <p:sp>
        <p:nvSpPr>
          <p:cNvPr hidden="false" id="126" name="Shape 126"/>
          <p:cNvSpPr txBox="false"/>
          <p:nvPr isPhoto="false"/>
        </p:nvSpPr>
        <p:spPr>
          <a:xfrm flipH="false" flipV="false" rot="0">
            <a:off x="3117084" y="942032"/>
            <a:ext cx="2836565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27" name="Shape 127"/>
          <p:cNvSpPr txBox="true"/>
          <p:nvPr isPhoto="false"/>
        </p:nvSpPr>
        <p:spPr>
          <a:xfrm flipH="false" flipV="false" rot="0">
            <a:off x="4142854" y="690824"/>
            <a:ext cx="1004177" cy="31819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звонок 1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28" name="Shape 128"/>
          <p:cNvSpPr txBox="true"/>
          <p:nvPr isPhoto="false"/>
        </p:nvSpPr>
        <p:spPr>
          <a:xfrm flipH="false" flipV="false" rot="0">
            <a:off x="3148486" y="1046703"/>
            <a:ext cx="2867309" cy="65314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TCP-Handshake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Есть новости? 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Нет новостей.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29" name="Shape 129"/>
          <p:cNvSpPr txBox="false"/>
          <p:nvPr isPhoto="false"/>
        </p:nvSpPr>
        <p:spPr>
          <a:xfrm flipH="false" flipV="false" rot="0">
            <a:off x="3169420" y="1800329"/>
            <a:ext cx="2836566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30" name="Shape 130"/>
          <p:cNvSpPr txBox="true"/>
          <p:nvPr isPhoto="false"/>
        </p:nvSpPr>
        <p:spPr>
          <a:xfrm flipH="false" flipV="false" rot="0">
            <a:off x="3724172" y="1852664"/>
            <a:ext cx="1674068" cy="25539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прошло 5 секунд...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31" name="Shape 131"/>
          <p:cNvSpPr txBox="false"/>
          <p:nvPr isPhoto="false"/>
        </p:nvSpPr>
        <p:spPr>
          <a:xfrm flipH="false" flipV="false" rot="0">
            <a:off x="3117084" y="2386483"/>
            <a:ext cx="2836565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32" name="Shape 132"/>
          <p:cNvSpPr txBox="true"/>
          <p:nvPr isPhoto="false"/>
        </p:nvSpPr>
        <p:spPr>
          <a:xfrm flipH="false" flipV="false" rot="0">
            <a:off x="4142854" y="2124807"/>
            <a:ext cx="1004177" cy="318197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звонок 2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33" name="Shape 133"/>
          <p:cNvSpPr txBox="true"/>
          <p:nvPr isPhoto="false"/>
        </p:nvSpPr>
        <p:spPr>
          <a:xfrm flipH="false" flipV="false" rot="0">
            <a:off x="3148486" y="2480686"/>
            <a:ext cx="2867309" cy="65314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TCP-Handshake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Есть новости? 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Нет новостей.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34" name="Shape 134"/>
          <p:cNvSpPr txBox="false"/>
          <p:nvPr isPhoto="false"/>
        </p:nvSpPr>
        <p:spPr>
          <a:xfrm flipH="false" flipV="false" rot="0">
            <a:off x="3169420" y="3244780"/>
            <a:ext cx="2836566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35" name="Shape 135"/>
          <p:cNvSpPr txBox="false"/>
          <p:nvPr isPhoto="false"/>
        </p:nvSpPr>
        <p:spPr>
          <a:xfrm flipH="false" flipV="false" rot="0">
            <a:off x="3106617" y="4113544"/>
            <a:ext cx="2836566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36" name="Shape 136"/>
          <p:cNvSpPr txBox="true"/>
          <p:nvPr isPhoto="false"/>
        </p:nvSpPr>
        <p:spPr>
          <a:xfrm flipH="false" flipV="false" rot="0">
            <a:off x="4132387" y="3851868"/>
            <a:ext cx="1004177" cy="31819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звонок 99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37" name="Shape 137"/>
          <p:cNvSpPr txBox="true"/>
          <p:nvPr isPhoto="false"/>
        </p:nvSpPr>
        <p:spPr>
          <a:xfrm flipH="false" flipV="false" rot="0">
            <a:off x="3138018" y="4207747"/>
            <a:ext cx="2867310" cy="653141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TCP-Handshake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Есть новости? 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Да, у нас скидка 20% на всё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38" name="Shape 138"/>
          <p:cNvSpPr txBox="false"/>
          <p:nvPr isPhoto="false"/>
        </p:nvSpPr>
        <p:spPr>
          <a:xfrm flipH="false" flipV="false" rot="0">
            <a:off x="3158953" y="4971840"/>
            <a:ext cx="2836566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39" name="Shape 139"/>
          <p:cNvSpPr txBox="true"/>
          <p:nvPr isPhoto="false"/>
        </p:nvSpPr>
        <p:spPr>
          <a:xfrm flipH="false" flipV="false" rot="0">
            <a:off x="4205656" y="3307581"/>
            <a:ext cx="1077447" cy="34959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 sz="30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...</a:t>
            </a:r>
            <a:endParaRPr sz="30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40" name="Shape 140"/>
          <p:cNvSpPr txBox="true"/>
          <p:nvPr isPhoto="false"/>
        </p:nvSpPr>
        <p:spPr>
          <a:xfrm flipH="false" flipV="false" rot="0">
            <a:off x="3891645" y="3244780"/>
            <a:ext cx="1674068" cy="25539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прошло 5 секунд...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41" name="Shape 141"/>
          <p:cNvSpPr txBox="true"/>
          <p:nvPr isPhoto="false"/>
        </p:nvSpPr>
        <p:spPr>
          <a:xfrm flipH="false" flipV="false" rot="0">
            <a:off x="6927085" y="952500"/>
            <a:ext cx="2291623" cy="82061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Грустный оператор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42" name="Shape 142"/>
          <p:cNvSpPr txBox="true"/>
          <p:nvPr isPhoto="false"/>
        </p:nvSpPr>
        <p:spPr>
          <a:xfrm flipH="false" flipV="false" rot="0">
            <a:off x="39777" y="983901"/>
            <a:ext cx="3600002" cy="1333499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клиент тратит силы и деньги на звонки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43" name="GroupShape 143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44" name="Shape 144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Long Polling</a:t>
            </a:r>
          </a:p>
        </p:txBody>
      </p:sp>
      <p:pic>
        <p:nvPicPr>
          <p:cNvPr hidden="false" id="146" name="Picture 146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-2090" y="2219010"/>
            <a:ext cx="2867832" cy="1888433"/>
          </a:xfrm>
          <a:prstGeom prst="rect">
            <a:avLst/>
          </a:prstGeom>
        </p:spPr>
      </p:pic>
      <p:pic>
        <p:nvPicPr>
          <p:cNvPr hidden="false" id="148" name="Picture 148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5859447" y="1852664"/>
            <a:ext cx="3263050" cy="2168389"/>
          </a:xfrm>
          <a:prstGeom prst="rect">
            <a:avLst/>
          </a:prstGeom>
        </p:spPr>
      </p:pic>
      <p:sp>
        <p:nvSpPr>
          <p:cNvPr hidden="false" id="149" name="Shape 149"/>
          <p:cNvSpPr txBox="true"/>
          <p:nvPr isPhoto="false"/>
        </p:nvSpPr>
        <p:spPr>
          <a:xfrm flipH="false" flipV="false" rot="0">
            <a:off x="3745106" y="1570055"/>
            <a:ext cx="1328656" cy="443801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звонок начался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50" name="Shape 150"/>
          <p:cNvSpPr txBox="true"/>
          <p:nvPr isPhoto="false"/>
        </p:nvSpPr>
        <p:spPr>
          <a:xfrm flipH="false" flipV="false" rot="0">
            <a:off x="2939145" y="1999203"/>
            <a:ext cx="3055716" cy="32866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скажите мне новости, никаких оговорок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51" name="Shape 151"/>
          <p:cNvSpPr txBox="false"/>
          <p:nvPr isPhoto="false"/>
        </p:nvSpPr>
        <p:spPr>
          <a:xfrm flipH="false" flipV="false" rot="0">
            <a:off x="2928678" y="1454917"/>
            <a:ext cx="2847032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52" name="Shape 152"/>
          <p:cNvSpPr txBox="false"/>
          <p:nvPr isPhoto="false"/>
        </p:nvSpPr>
        <p:spPr>
          <a:xfrm flipH="false" flipV="false" rot="0">
            <a:off x="2981013" y="4197280"/>
            <a:ext cx="2690027" cy="0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anchor="t" bIns="45720" lIns="91440" rIns="9144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53" name="Shape 153"/>
          <p:cNvSpPr txBox="true"/>
          <p:nvPr isPhoto="false"/>
        </p:nvSpPr>
        <p:spPr>
          <a:xfrm flipH="false" flipV="false" rot="0">
            <a:off x="3472964" y="2658626"/>
            <a:ext cx="1695002" cy="36006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(проходит 30 секунд)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54" name="Shape 154"/>
          <p:cNvSpPr txBox="true"/>
          <p:nvPr isPhoto="false"/>
        </p:nvSpPr>
        <p:spPr>
          <a:xfrm flipH="false" flipV="false" rot="0">
            <a:off x="3326424" y="3098241"/>
            <a:ext cx="2071815" cy="307731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Есть новость, скидка 20%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55" name="Shape 155"/>
          <p:cNvSpPr txBox="false"/>
          <p:nvPr isPhoto="false"/>
        </p:nvSpPr>
        <p:spPr>
          <a:xfrm flipH="false" flipV="false" rot="0">
            <a:off x="3001947" y="2428351"/>
            <a:ext cx="2700494" cy="157004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56" name="Shape 156"/>
          <p:cNvSpPr txBox="false"/>
          <p:nvPr isPhoto="false"/>
        </p:nvSpPr>
        <p:spPr>
          <a:xfrm flipH="true" flipV="false" rot="0">
            <a:off x="3043815" y="3391318"/>
            <a:ext cx="2700494" cy="230273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57" name="Shape 157"/>
          <p:cNvSpPr txBox="true"/>
          <p:nvPr isPhoto="false"/>
        </p:nvSpPr>
        <p:spPr>
          <a:xfrm flipH="false" flipV="false" rot="0">
            <a:off x="2772001" y="1905091"/>
            <a:ext cx="3600002" cy="133350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Спасибо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58" name="Shape 158"/>
          <p:cNvSpPr txBox="true"/>
          <p:nvPr isPhoto="false"/>
        </p:nvSpPr>
        <p:spPr>
          <a:xfrm flipH="false" flipV="false" rot="0">
            <a:off x="3420628" y="3757664"/>
            <a:ext cx="1684534" cy="31819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звонок закончился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59" name="Shape 159"/>
          <p:cNvSpPr txBox="true"/>
          <p:nvPr isPhoto="false"/>
        </p:nvSpPr>
        <p:spPr>
          <a:xfrm flipH="false" flipV="false" rot="0">
            <a:off x="6340931" y="1402582"/>
            <a:ext cx="2814973" cy="297263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оператор тратит силы на ожидание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60" name="Shape 160"/>
          <p:cNvSpPr txBox="true"/>
          <p:nvPr isPhoto="false"/>
        </p:nvSpPr>
        <p:spPr>
          <a:xfrm flipH="false" flipV="false" rot="0">
            <a:off x="2541398" y="4574093"/>
            <a:ext cx="4290827" cy="36006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в итоге меньше пустых звонков, но всё-равно чтото не то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61" name="GroupShape 16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62" name="Shape 162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Server-Sent Events (SSE)</a:t>
            </a:r>
          </a:p>
        </p:txBody>
      </p:sp>
      <p:pic>
        <p:nvPicPr>
          <p:cNvPr hidden="false" id="164" name="Picture 164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458458" y="3140110"/>
            <a:ext cx="2745039" cy="1783765"/>
          </a:xfrm>
          <a:prstGeom prst="rect">
            <a:avLst/>
          </a:prstGeom>
        </p:spPr>
      </p:pic>
      <p:pic>
        <p:nvPicPr>
          <p:cNvPr hidden="false" id="166" name="Picture 166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699200" y="1287445"/>
            <a:ext cx="2441156" cy="1815166"/>
          </a:xfrm>
          <a:prstGeom prst="rect">
            <a:avLst/>
          </a:prstGeom>
        </p:spPr>
      </p:pic>
      <p:sp>
        <p:nvSpPr>
          <p:cNvPr hidden="false" id="167" name="Shape 167"/>
          <p:cNvSpPr txBox="false"/>
          <p:nvPr isPhoto="false"/>
        </p:nvSpPr>
        <p:spPr>
          <a:xfrm flipH="false" flipV="false" rot="0">
            <a:off x="3305490" y="2124807"/>
            <a:ext cx="2637692" cy="125603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68" name="Shape 168"/>
          <p:cNvSpPr txBox="true"/>
          <p:nvPr isPhoto="false"/>
        </p:nvSpPr>
        <p:spPr>
          <a:xfrm flipH="false" flipV="false" rot="0">
            <a:off x="3629969" y="1465384"/>
            <a:ext cx="1663600" cy="32866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начало запроса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69" name="Shape 169"/>
          <p:cNvSpPr txBox="false"/>
          <p:nvPr isPhoto="false"/>
        </p:nvSpPr>
        <p:spPr>
          <a:xfrm flipH="false" flipV="false" rot="0">
            <a:off x="3242689" y="1360714"/>
            <a:ext cx="2710961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70" name="Shape 170"/>
          <p:cNvSpPr txBox="false"/>
          <p:nvPr isPhoto="false"/>
        </p:nvSpPr>
        <p:spPr>
          <a:xfrm flipH="false" flipV="false" rot="0">
            <a:off x="3378760" y="5045110"/>
            <a:ext cx="2637692" cy="0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71" name="Shape 171"/>
          <p:cNvSpPr txBox="true"/>
          <p:nvPr isPhoto="false"/>
        </p:nvSpPr>
        <p:spPr>
          <a:xfrm flipH="false" flipV="false" rot="0">
            <a:off x="4080051" y="4605494"/>
            <a:ext cx="1244919" cy="31819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конец запроса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hidden="false" id="173" name="Picture 173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6100189" y="2857500"/>
            <a:ext cx="3020652" cy="1982639"/>
          </a:xfrm>
          <a:prstGeom prst="rect">
            <a:avLst/>
          </a:prstGeom>
        </p:spPr>
      </p:pic>
      <p:pic>
        <p:nvPicPr>
          <p:cNvPr hidden="false" id="175" name="Picture 175"/>
          <p:cNvPicPr preferRelativeResize="true"/>
          <p:nvPr isPhoto="false"/>
        </p:nvPicPr>
        <p:blipFill>
          <a:blip r:embed="rId4"/>
          <a:stretch/>
        </p:blipFill>
        <p:spPr>
          <a:xfrm flipH="false" flipV="false" rot="0">
            <a:off x="6110656" y="1266510"/>
            <a:ext cx="2978922" cy="1553202"/>
          </a:xfrm>
          <a:prstGeom prst="rect">
            <a:avLst/>
          </a:prstGeom>
        </p:spPr>
      </p:pic>
      <p:sp>
        <p:nvSpPr>
          <p:cNvPr hidden="false" id="176" name="Shape 176"/>
          <p:cNvSpPr txBox="true"/>
          <p:nvPr isPhoto="false"/>
        </p:nvSpPr>
        <p:spPr>
          <a:xfrm flipH="false" flipV="false" rot="0">
            <a:off x="3200821" y="1800329"/>
            <a:ext cx="2720771" cy="28679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Я хочу узнавать все ваши новости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77" name="Shape 177"/>
          <p:cNvSpPr txBox="true"/>
          <p:nvPr isPhoto="false"/>
        </p:nvSpPr>
        <p:spPr>
          <a:xfrm flipH="false" flipV="false" rot="0">
            <a:off x="3399694" y="2365549"/>
            <a:ext cx="2427694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Вот трансляция по телевизору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78" name="Shape 178"/>
          <p:cNvSpPr txBox="false"/>
          <p:nvPr isPhoto="false"/>
        </p:nvSpPr>
        <p:spPr>
          <a:xfrm flipH="true" flipV="false" rot="0">
            <a:off x="3253156" y="2658626"/>
            <a:ext cx="2658626" cy="334945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79" name="Shape 179"/>
          <p:cNvSpPr txBox="false"/>
          <p:nvPr isPhoto="false"/>
        </p:nvSpPr>
        <p:spPr>
          <a:xfrm flipH="true" flipV="false" rot="0">
            <a:off x="3420628" y="3255247"/>
            <a:ext cx="2428351" cy="272143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80" name="Shape 180"/>
          <p:cNvSpPr txBox="false"/>
          <p:nvPr isPhoto="false"/>
        </p:nvSpPr>
        <p:spPr>
          <a:xfrm flipH="true" flipV="false" rot="0">
            <a:off x="3514832" y="3652994"/>
            <a:ext cx="2428351" cy="272143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81" name="Shape 181"/>
          <p:cNvSpPr txBox="false"/>
          <p:nvPr isPhoto="false"/>
        </p:nvSpPr>
        <p:spPr>
          <a:xfrm flipH="true" flipV="false" rot="0">
            <a:off x="3588101" y="4082142"/>
            <a:ext cx="2428351" cy="272143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82" name="Shape 182"/>
          <p:cNvSpPr txBox="true"/>
          <p:nvPr isPhoto="false"/>
        </p:nvSpPr>
        <p:spPr>
          <a:xfrm flipH="false" flipV="false" rot="0">
            <a:off x="4153321" y="2983104"/>
            <a:ext cx="889039" cy="31819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новость 1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83" name="Shape 183"/>
          <p:cNvSpPr txBox="true"/>
          <p:nvPr isPhoto="false"/>
        </p:nvSpPr>
        <p:spPr>
          <a:xfrm flipH="false" flipV="false" rot="0">
            <a:off x="4163788" y="3485521"/>
            <a:ext cx="889039" cy="31819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новость 2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84" name="Shape 184"/>
          <p:cNvSpPr txBox="true"/>
          <p:nvPr isPhoto="false"/>
        </p:nvSpPr>
        <p:spPr>
          <a:xfrm flipH="false" flipV="false" rot="0">
            <a:off x="4205656" y="3893736"/>
            <a:ext cx="889039" cy="31819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реклама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85" name="Shape 185"/>
          <p:cNvSpPr txBox="true"/>
          <p:nvPr isPhoto="false"/>
        </p:nvSpPr>
        <p:spPr>
          <a:xfrm flipH="false" flipV="false" rot="0">
            <a:off x="4247524" y="4040274"/>
            <a:ext cx="1642666" cy="56940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 sz="36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...</a:t>
            </a:r>
            <a:endParaRPr sz="36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86" name="GroupShape 18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87" name="Shape 187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WebSocket</a:t>
            </a:r>
          </a:p>
        </p:txBody>
      </p:sp>
      <p:sp>
        <p:nvSpPr>
          <p:cNvPr hidden="false" id="188" name="Shape 188"/>
          <p:cNvSpPr txBox="true"/>
          <p:nvPr isPhoto="false">
            <p:ph idx="1" type="body"/>
          </p:nvPr>
        </p:nvSpPr>
        <p:spPr>
          <a:prstGeom prst="rect">
            <a:avLst/>
          </a:prstGeom>
        </p:spPr>
      </p:sp>
      <p:pic>
        <p:nvPicPr>
          <p:cNvPr hidden="false" id="190" name="Picture 190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00326" y="3171510"/>
            <a:ext cx="8454699" cy="1501329"/>
          </a:xfrm>
          <a:prstGeom prst="rect">
            <a:avLst/>
          </a:prstGeom>
        </p:spPr>
      </p:pic>
      <p:pic>
        <p:nvPicPr>
          <p:cNvPr hidden="false" id="192" name="Picture 192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5880381" y="1570055"/>
            <a:ext cx="2668025" cy="1459132"/>
          </a:xfrm>
          <a:prstGeom prst="rect">
            <a:avLst/>
          </a:prstGeom>
        </p:spPr>
      </p:pic>
      <p:pic>
        <p:nvPicPr>
          <p:cNvPr hidden="false" id="194" name="Picture 194"/>
          <p:cNvPicPr preferRelativeResize="true"/>
          <p:nvPr isPhoto="false"/>
        </p:nvPicPr>
        <p:blipFill>
          <a:blip r:embed="rId3"/>
          <a:stretch/>
        </p:blipFill>
        <p:spPr>
          <a:xfrm flipH="false" flipV="false" rot="0">
            <a:off x="447991" y="1402582"/>
            <a:ext cx="2565744" cy="1689562"/>
          </a:xfrm>
          <a:prstGeom prst="rect">
            <a:avLst/>
          </a:prstGeom>
        </p:spPr>
      </p:pic>
      <p:sp>
        <p:nvSpPr>
          <p:cNvPr hidden="false" id="195" name="Shape 195"/>
          <p:cNvSpPr txBox="false"/>
          <p:nvPr isPhoto="false"/>
        </p:nvSpPr>
        <p:spPr>
          <a:xfrm flipH="false" flipV="false" rot="0">
            <a:off x="3148486" y="1433983"/>
            <a:ext cx="2574890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96" name="Shape 196"/>
          <p:cNvSpPr txBox="true"/>
          <p:nvPr isPhoto="false"/>
        </p:nvSpPr>
        <p:spPr>
          <a:xfrm flipH="false" flipV="false" rot="0">
            <a:off x="3692771" y="1413049"/>
            <a:ext cx="1370524" cy="28679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TCP Handshake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97" name="Shape 197"/>
          <p:cNvSpPr txBox="false"/>
          <p:nvPr isPhoto="false"/>
        </p:nvSpPr>
        <p:spPr>
          <a:xfrm flipH="false" flipV="false" rot="0">
            <a:off x="3148486" y="1622390"/>
            <a:ext cx="2574888" cy="0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98" name="Shape 198"/>
          <p:cNvSpPr txBox="true"/>
          <p:nvPr isPhoto="false"/>
        </p:nvSpPr>
        <p:spPr>
          <a:xfrm flipH="false" flipV="false" rot="0">
            <a:off x="2991480" y="1768928"/>
            <a:ext cx="3034782" cy="51707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Алло, может перейдём на websocket? (HTTP запрос upgrade)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99" name="Shape 199"/>
          <p:cNvSpPr txBox="false"/>
          <p:nvPr isPhoto="false"/>
        </p:nvSpPr>
        <p:spPr>
          <a:xfrm flipH="false" flipV="false" rot="0">
            <a:off x="3127551" y="2177143"/>
            <a:ext cx="2690027" cy="125603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200" name="Shape 200"/>
          <p:cNvSpPr txBox="true"/>
          <p:nvPr isPhoto="false"/>
        </p:nvSpPr>
        <p:spPr>
          <a:xfrm flipH="false" flipV="false" rot="0">
            <a:off x="3535766" y="2438818"/>
            <a:ext cx="1810138" cy="42286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Ок, давай перейдём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(ответ switching 101)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201" name="Shape 201"/>
          <p:cNvSpPr txBox="false"/>
          <p:nvPr isPhoto="false"/>
        </p:nvSpPr>
        <p:spPr>
          <a:xfrm flipH="true" flipV="false" rot="0">
            <a:off x="3211288" y="2857500"/>
            <a:ext cx="2533021" cy="219806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202" name="Shape 202"/>
          <p:cNvSpPr txBox="false"/>
          <p:nvPr isPhoto="false"/>
        </p:nvSpPr>
        <p:spPr>
          <a:xfrm flipH="true" flipV="false" rot="0">
            <a:off x="3242689" y="3328515"/>
            <a:ext cx="2501620" cy="261675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203" name="Shape 203"/>
          <p:cNvSpPr txBox="true"/>
          <p:nvPr isPhoto="false"/>
        </p:nvSpPr>
        <p:spPr>
          <a:xfrm flipH="false" flipV="false" rot="0">
            <a:off x="4027716" y="3140110"/>
            <a:ext cx="993709" cy="318197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привет)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204" name="Shape 204"/>
          <p:cNvSpPr txBox="false"/>
          <p:nvPr isPhoto="false"/>
        </p:nvSpPr>
        <p:spPr>
          <a:xfrm flipH="false" flipV="false" rot="0">
            <a:off x="3263623" y="3956538"/>
            <a:ext cx="2501619" cy="94203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205" name="Shape 205"/>
          <p:cNvSpPr txBox="true"/>
          <p:nvPr isPhoto="false"/>
        </p:nvSpPr>
        <p:spPr>
          <a:xfrm flipH="false" flipV="false" rot="0">
            <a:off x="3650903" y="3537857"/>
            <a:ext cx="1548463" cy="40193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привет, как дела?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206" name="Shape 206"/>
          <p:cNvSpPr txBox="false"/>
          <p:nvPr isPhoto="false"/>
        </p:nvSpPr>
        <p:spPr>
          <a:xfrm flipH="true" flipV="false" rot="0">
            <a:off x="3347358" y="4218214"/>
            <a:ext cx="2292279" cy="188405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207" name="Shape 207"/>
          <p:cNvSpPr txBox="true"/>
          <p:nvPr isPhoto="false"/>
        </p:nvSpPr>
        <p:spPr>
          <a:xfrm flipH="false" flipV="false" rot="0">
            <a:off x="4142854" y="4040274"/>
            <a:ext cx="585496" cy="360066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норм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208" name="Shape 208"/>
          <p:cNvSpPr txBox="false"/>
          <p:nvPr isPhoto="false"/>
        </p:nvSpPr>
        <p:spPr>
          <a:xfrm flipH="true" flipV="false" rot="0">
            <a:off x="3357826" y="4595027"/>
            <a:ext cx="2334148" cy="209339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209" name="Shape 209"/>
          <p:cNvSpPr txBox="true"/>
          <p:nvPr isPhoto="false"/>
        </p:nvSpPr>
        <p:spPr>
          <a:xfrm flipH="false" flipV="false" rot="0">
            <a:off x="3399694" y="4396154"/>
            <a:ext cx="2480029" cy="31819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кста, вчера такое произошло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210" name="Shape 210"/>
          <p:cNvSpPr txBox="true"/>
          <p:nvPr isPhoto="false"/>
        </p:nvSpPr>
        <p:spPr>
          <a:xfrm flipH="false" flipV="false" rot="0">
            <a:off x="4142854" y="4448489"/>
            <a:ext cx="679698" cy="527537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 b="true" sz="30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...</a:t>
            </a:r>
            <a:endParaRPr b="true" sz="30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211" name="Shape 211"/>
          <p:cNvSpPr txBox="true"/>
          <p:nvPr isPhoto="false"/>
        </p:nvSpPr>
        <p:spPr>
          <a:xfrm flipH="false" flipV="false" rot="0">
            <a:off x="3598568" y="4888104"/>
            <a:ext cx="1820605" cy="32866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закрытие соединения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2" name="GroupShape 212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3" name="Shape 213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websocket</a:t>
            </a:r>
          </a:p>
        </p:txBody>
      </p:sp>
      <p:sp>
        <p:nvSpPr>
          <p:cNvPr hidden="false" id="214" name="Shape 214"/>
          <p:cNvSpPr txBox="true"/>
          <p:nvPr isPhoto="false">
            <p:ph idx="1" type="body"/>
          </p:nvPr>
        </p:nvSpPr>
        <p:spPr>
          <a:xfrm flipH="false" flipV="false" rot="0">
            <a:off x="866672" y="1036236"/>
            <a:ext cx="7447088" cy="887602"/>
          </a:xfrm>
          <a:prstGeom prst="rect">
            <a:avLst/>
          </a:prstGeom>
        </p:spPr>
        <p:txBody>
          <a:bodyPr>
            <a:noAutofit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indent="0" marL="0">
              <a:buNone/>
            </a:pPr>
            <a:r>
              <a:t>WebSocket – это протокол, который позволяет установить двунаправленное соединение с сервером, посылать и принимать сообщения и постоянно держать его открытым.</a:t>
            </a:r>
          </a:p>
          <a:p>
            <a:pPr indent="0" marL="0">
              <a:buNone/>
            </a:pPr>
          </a:p>
        </p:txBody>
      </p:sp>
    </p:spTree>
  </p:cSld>
</p:sld>
</file>

<file path=ppt/slides/slide1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5" name="GroupShape 21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16" name="Shape 216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websocket</a:t>
            </a:r>
          </a:p>
        </p:txBody>
      </p:sp>
      <p:sp>
        <p:nvSpPr>
          <p:cNvPr hidden="false" id="217" name="Shape 217"/>
          <p:cNvSpPr txBox="true"/>
          <p:nvPr isPhoto="false">
            <p:ph idx="1" type="body"/>
          </p:nvPr>
        </p:nvSpPr>
        <p:spPr>
          <a:xfrm flipH="false" flipV="false" rot="0">
            <a:off x="866672" y="1036236"/>
            <a:ext cx="7447088" cy="887602"/>
          </a:xfrm>
          <a:prstGeom prst="rect">
            <a:avLst/>
          </a:prstGeom>
        </p:spPr>
        <p:txBody>
          <a:bodyPr>
            <a:noAutofit/>
          </a:bodyPr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indent="0" marL="0">
              <a:buNone/>
            </a:pPr>
            <a:r>
              <a:t>WebSocket – это протокол, который позволяет установить двунаправленное соединение с сервером, посылать и принимать сообщения и постоянно держать его открытым.</a:t>
            </a:r>
          </a:p>
          <a:p>
            <a:pPr indent="0" marL="0">
              <a:buNone/>
            </a:pPr>
          </a:p>
        </p:txBody>
      </p:sp>
      <p:sp>
        <p:nvSpPr>
          <p:cNvPr hidden="false" id="218" name="Shape 218"/>
          <p:cNvSpPr txBox="true"/>
          <p:nvPr isPhoto="false"/>
        </p:nvSpPr>
        <p:spPr>
          <a:xfrm flipH="false" flipV="false" rot="0">
            <a:off x="615464" y="2198077"/>
            <a:ext cx="7912418" cy="2966357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0" marL="0" marR="0">
              <a:spcBef>
                <a:spcPts val="0"/>
              </a:spcBef>
              <a:spcAft>
                <a:spcPts val="0"/>
              </a:spcAft>
              <a:buNone/>
            </a:pPr>
            <a:r>
              <a:rPr b="false" i="false" spc="0">
                <a:solidFill>
                  <a:srgbClr val="8F8F8F"/>
                </a:solidFill>
                <a:latin typeface="Menlo"/>
                <a:ea typeface="Menlo"/>
                <a:cs typeface="Menlo"/>
              </a:rPr>
              <a:t>// Отправляем запрос серверу по ссылке example.com/connect-to-ws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8F8F8F"/>
                </a:solidFill>
                <a:latin typeface="Menlo"/>
                <a:ea typeface="Menlo"/>
                <a:cs typeface="Menlo"/>
              </a:rPr>
              <a:t>// Вот что примерно мы пришлём: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GET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 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/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connect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-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to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-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ws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HTTP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/</a:t>
            </a:r>
            <a:r>
              <a:rPr b="false" i="false" spc="0">
                <a:solidFill>
                  <a:srgbClr val="F57D05"/>
                </a:solidFill>
                <a:latin typeface="Menlo"/>
                <a:ea typeface="Menlo"/>
                <a:cs typeface="Menlo"/>
              </a:rPr>
              <a:t>1.1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Host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: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example</a:t>
            </a:r>
            <a:r>
              <a:rPr b="false" i="false" spc="0">
                <a:solidFill>
                  <a:srgbClr val="F57D05"/>
                </a:solidFill>
                <a:latin typeface="Menlo"/>
                <a:ea typeface="Menlo"/>
                <a:cs typeface="Menlo"/>
              </a:rPr>
              <a:t>.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com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:</a:t>
            </a:r>
            <a:r>
              <a:rPr b="false" i="false" spc="0">
                <a:solidFill>
                  <a:srgbClr val="F57D05"/>
                </a:solidFill>
                <a:latin typeface="Menlo"/>
                <a:ea typeface="Menlo"/>
                <a:cs typeface="Menlo"/>
              </a:rPr>
              <a:t>8000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Upgrade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: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websocket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Connection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: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Upgrade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Sec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-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WebSocket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-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Key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: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dGhlIHNhbXBsZSBub25jZQ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==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Sec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-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WebSocket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-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Version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: </a:t>
            </a:r>
            <a:r>
              <a:rPr b="false" i="false" spc="0">
                <a:solidFill>
                  <a:srgbClr val="F57D05"/>
                </a:solidFill>
                <a:latin typeface="Menlo"/>
                <a:ea typeface="Menlo"/>
                <a:cs typeface="Menlo"/>
              </a:rPr>
              <a:t>13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8F8F8F"/>
                </a:solidFill>
                <a:latin typeface="Menlo"/>
                <a:ea typeface="Menlo"/>
                <a:cs typeface="Menlo"/>
              </a:rPr>
              <a:t>// А вот что нам на такой запрос ответит сервер при успешном рукопожатии: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HTTP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/</a:t>
            </a:r>
            <a:r>
              <a:rPr b="false" i="false" spc="0">
                <a:solidFill>
                  <a:srgbClr val="F57D05"/>
                </a:solidFill>
                <a:latin typeface="Menlo"/>
                <a:ea typeface="Menlo"/>
                <a:cs typeface="Menlo"/>
              </a:rPr>
              <a:t>1.1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 </a:t>
            </a:r>
            <a:r>
              <a:rPr b="false" i="false" spc="0">
                <a:solidFill>
                  <a:srgbClr val="F57D05"/>
                </a:solidFill>
                <a:latin typeface="Menlo"/>
                <a:ea typeface="Menlo"/>
                <a:cs typeface="Menlo"/>
              </a:rPr>
              <a:t>101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Switching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Protocols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Upgrade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: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websocket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Connection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: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Upgrade</a:t>
            </a:r>
            <a:b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Sec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-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WebSocket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-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Accept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: 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s3pPLMBiTxaQ9kYGzzhZRbK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+</a:t>
            </a:r>
            <a:r>
              <a:rPr b="false" i="false" spc="0">
                <a:solidFill>
                  <a:srgbClr val="39728E"/>
                </a:solidFill>
                <a:latin typeface="Menlo"/>
                <a:ea typeface="Menlo"/>
                <a:cs typeface="Menlo"/>
              </a:rPr>
              <a:t>xOo</a:t>
            </a:r>
            <a:r>
              <a:rPr b="false" i="false" spc="0">
                <a:solidFill>
                  <a:srgbClr val="333333"/>
                </a:solidFill>
                <a:latin typeface="Menlo"/>
                <a:ea typeface="Menlo"/>
                <a:cs typeface="Menlo"/>
              </a:rPr>
              <a:t>=</a:t>
            </a:r>
            <a:endParaRPr b="false" i="false" spc="0">
              <a:solidFill>
                <a:srgbClr val="8F8F8F"/>
              </a:solidFill>
              <a:latin typeface="Menlo"/>
              <a:ea typeface="Menlo"/>
              <a:cs typeface="Menlo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219" name="Shape 219"/>
          <p:cNvSpPr txBox="true"/>
          <p:nvPr isPhoto="false"/>
        </p:nvSpPr>
        <p:spPr>
          <a:xfrm flipH="false" flipV="false" rot="0">
            <a:off x="1432221" y="1905091"/>
            <a:ext cx="6593572" cy="25539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Мы посылаем только один HTTP запрос с заголовками, потом переходим на WebSocket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0" name="GroupShape 22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1" name="Shape 221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после установки соединения</a:t>
            </a:r>
          </a:p>
        </p:txBody>
      </p:sp>
      <p:pic>
        <p:nvPicPr>
          <p:cNvPr hidden="false" id="223" name="Picture 22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521260" y="1810796"/>
            <a:ext cx="5129975" cy="3186347"/>
          </a:xfrm>
          <a:prstGeom prst="rect">
            <a:avLst/>
          </a:prstGeom>
        </p:spPr>
      </p:pic>
      <p:pic>
        <p:nvPicPr>
          <p:cNvPr hidden="false" id="225" name="Picture 225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6466535" y="1821263"/>
            <a:ext cx="1874851" cy="2652529"/>
          </a:xfrm>
          <a:prstGeom prst="rect">
            <a:avLst/>
          </a:prstGeom>
        </p:spPr>
      </p:pic>
      <p:sp>
        <p:nvSpPr>
          <p:cNvPr hidden="false" id="226" name="Shape 226"/>
          <p:cNvSpPr txBox="true"/>
          <p:nvPr isPhoto="false"/>
        </p:nvSpPr>
        <p:spPr>
          <a:xfrm flipH="false" flipV="false" rot="0">
            <a:off x="5922249" y="1318846"/>
            <a:ext cx="3087117" cy="54847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Некоторые сообщения это ping, чтобы проверить жив ли сервер или клиент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227" name="Shape 227"/>
          <p:cNvSpPr txBox="true"/>
          <p:nvPr isPhoto="false"/>
        </p:nvSpPr>
        <p:spPr>
          <a:xfrm flipH="false" flipV="false" rot="0">
            <a:off x="81645" y="1287445"/>
            <a:ext cx="5756210" cy="65314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websocket делит большие сообщения на фрагменты, каждый из которых отправляется с fin=0, у последнего фрагмента fin=1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1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28" name="GroupShape 228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9" name="Shape 229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pPr algn="ctr"/>
            <a:r>
              <a:t>практика</a:t>
            </a:r>
          </a:p>
        </p:txBody>
      </p:sp>
      <p:sp>
        <p:nvSpPr>
          <p:cNvPr hidden="false" id="230" name="Shape 230"/>
          <p:cNvSpPr txBox="true"/>
          <p:nvPr isPhoto="false">
            <p:ph idx="1" type="body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r>
              <a:t>Написать приложение buzzer, кто первым нажнём кнопку(пробел) </a:t>
            </a:r>
          </a:p>
          <a:p>
            <a:r>
              <a:t>Сервер: ждёт сообщение от клиента. Если пришло сообщение buzz, то говорим клиенту, что он либо первый, либо опоздал на x секунд </a:t>
            </a:r>
            <a:endParaRPr b="false">
              <a:solidFill>
                <a:srgbClr val="CCCCCC"/>
              </a:solidFill>
              <a:highlight>
                <a:srgbClr val="181818"/>
              </a:highlight>
              <a:latin typeface="Consolas"/>
              <a:ea typeface="Consolas"/>
              <a:cs typeface="Consolas"/>
            </a:endParaRPr>
          </a:p>
          <a:p>
            <a:r>
              <a:t>Клиент: ждёт пока пользователь нажмёт пробел (</a:t>
            </a:r>
            <a:r>
              <a:rPr b="false">
                <a:solidFill>
                  <a:srgbClr val="CCCCCC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keyboard</a:t>
            </a:r>
            <a:r>
              <a:rPr b="false">
                <a:solidFill>
                  <a:srgbClr val="D6D6D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.</a:t>
            </a:r>
            <a:r>
              <a:rPr b="false">
                <a:solidFill>
                  <a:srgbClr val="EBC88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is_pressed</a:t>
            </a:r>
            <a:r>
              <a:rPr b="false">
                <a:solidFill>
                  <a:srgbClr val="D6D6D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(</a:t>
            </a:r>
            <a:r>
              <a:rPr b="false">
                <a:solidFill>
                  <a:srgbClr val="E394DC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"space"</a:t>
            </a:r>
            <a:r>
              <a:rPr b="false">
                <a:solidFill>
                  <a:srgbClr val="D6D6DD"/>
                </a:solidFill>
                <a:highlight>
                  <a:srgbClr val="181818"/>
                </a:highlight>
                <a:latin typeface="Consolas"/>
                <a:ea typeface="Consolas"/>
                <a:cs typeface="Consolas"/>
              </a:rPr>
              <a:t>)</a:t>
            </a:r>
            <a:r>
              <a:t>) если нажал, то отправляет сообщение buzz на сервер</a:t>
            </a:r>
            <a:endParaRPr b="false">
              <a:solidFill>
                <a:srgbClr val="CCCCCC"/>
              </a:solidFill>
              <a:highlight>
                <a:srgbClr val="181818"/>
              </a:highlight>
              <a:latin typeface="Consolas"/>
              <a:ea typeface="Consolas"/>
              <a:cs typeface="Consolas"/>
            </a:endParaRPr>
          </a:p>
        </p:txBody>
      </p:sp>
    </p:spTree>
  </p:cSld>
</p:sld>
</file>

<file path=ppt/slides/slide2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21" name="GroupShape 21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22" name="Shape 22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HTTP 1.0</a:t>
            </a:r>
          </a:p>
        </p:txBody>
      </p:sp>
      <p:sp>
        <p:nvSpPr>
          <p:cNvPr hidden="false" id="23" name="Shape 23"/>
          <p:cNvSpPr txBox="true"/>
          <p:nvPr isPhoto="false">
            <p:ph idx="1" type="body"/>
          </p:nvPr>
        </p:nvSpPr>
        <p:spPr>
          <a:xfrm flipH="false" flipV="false" rot="0">
            <a:off x="699200" y="1360714"/>
            <a:ext cx="7886704" cy="3598564"/>
          </a:xfrm>
          <a:prstGeom prst="rect">
            <a:avLst/>
          </a:prstGeom>
        </p:spPr>
      </p:sp>
      <p:pic>
        <p:nvPicPr>
          <p:cNvPr hidden="false" id="25" name="Picture 25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741068" y="1727060"/>
            <a:ext cx="2298263" cy="3017395"/>
          </a:xfrm>
          <a:prstGeom prst="rect">
            <a:avLst/>
          </a:prstGeom>
        </p:spPr>
      </p:pic>
      <p:pic>
        <p:nvPicPr>
          <p:cNvPr hidden="false" id="27" name="Picture 27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5995519" y="1747994"/>
            <a:ext cx="2444468" cy="3008407"/>
          </a:xfrm>
          <a:prstGeom prst="rect">
            <a:avLst/>
          </a:prstGeom>
        </p:spPr>
      </p:pic>
      <p:sp>
        <p:nvSpPr>
          <p:cNvPr hidden="false" id="28" name="Shape 28"/>
          <p:cNvSpPr txBox="false"/>
          <p:nvPr isPhoto="false"/>
        </p:nvSpPr>
        <p:spPr>
          <a:xfrm flipH="false" flipV="false" rot="0">
            <a:off x="3085683" y="1863131"/>
            <a:ext cx="2794696" cy="293076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29" name="Shape 29"/>
          <p:cNvSpPr txBox="true"/>
          <p:nvPr isPhoto="false"/>
        </p:nvSpPr>
        <p:spPr>
          <a:xfrm flipH="false" flipV="false" rot="0">
            <a:off x="3692771" y="1580522"/>
            <a:ext cx="1380990" cy="223993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Алло, это Женя?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30" name="Shape 30"/>
          <p:cNvSpPr txBox="true"/>
          <p:nvPr isPhoto="false"/>
        </p:nvSpPr>
        <p:spPr>
          <a:xfrm flipH="false" flipV="false" rot="0">
            <a:off x="3253156" y="2103873"/>
            <a:ext cx="2176485" cy="22399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Да, это Женя, я тебя слышу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31" name="Shape 31"/>
          <p:cNvSpPr txBox="false"/>
          <p:nvPr isPhoto="false"/>
        </p:nvSpPr>
        <p:spPr>
          <a:xfrm flipH="true" flipV="false" rot="0">
            <a:off x="3200821" y="2302747"/>
            <a:ext cx="2752828" cy="272140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32" name="Shape 32"/>
          <p:cNvSpPr txBox="true"/>
          <p:nvPr isPhoto="false"/>
        </p:nvSpPr>
        <p:spPr>
          <a:xfrm flipH="false" flipV="false" rot="0">
            <a:off x="3431094" y="2564423"/>
            <a:ext cx="2427694" cy="22399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Отлично, я тебя тоже слышу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33" name="Shape 33"/>
          <p:cNvSpPr txBox="false"/>
          <p:nvPr isPhoto="false"/>
        </p:nvSpPr>
        <p:spPr>
          <a:xfrm flipH="false" flipV="false" rot="0">
            <a:off x="3221755" y="2805164"/>
            <a:ext cx="2543488" cy="209338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34" name="Shape 34"/>
          <p:cNvSpPr txBox="true"/>
          <p:nvPr isPhoto="false"/>
        </p:nvSpPr>
        <p:spPr>
          <a:xfrm flipH="false" flipV="false" rot="0">
            <a:off x="3514832" y="3098241"/>
            <a:ext cx="2228819" cy="28679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(соединение установлено)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35" name="Shape 35"/>
          <p:cNvSpPr txBox="false"/>
          <p:nvPr isPhoto="false"/>
        </p:nvSpPr>
        <p:spPr>
          <a:xfrm flipH="false" flipV="false" rot="0">
            <a:off x="3200821" y="3684395"/>
            <a:ext cx="2533022" cy="314009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36" name="Shape 36"/>
          <p:cNvSpPr txBox="true"/>
          <p:nvPr isPhoto="false"/>
        </p:nvSpPr>
        <p:spPr>
          <a:xfrm flipH="false" flipV="false" rot="0">
            <a:off x="3295024" y="3412252"/>
            <a:ext cx="2605634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Какая погода в Екатеринбурге?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37" name="Shape 37"/>
          <p:cNvSpPr txBox="false"/>
          <p:nvPr isPhoto="false"/>
        </p:nvSpPr>
        <p:spPr>
          <a:xfrm flipH="true" flipV="false" rot="0">
            <a:off x="3284557" y="4207747"/>
            <a:ext cx="2459752" cy="240741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38" name="Shape 38"/>
          <p:cNvSpPr txBox="true"/>
          <p:nvPr isPhoto="false"/>
        </p:nvSpPr>
        <p:spPr>
          <a:xfrm flipH="false" flipV="false" rot="0">
            <a:off x="3378760" y="3967005"/>
            <a:ext cx="2050881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Солнечно, -40 градусов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39" name="Shape 39"/>
          <p:cNvSpPr txBox="true"/>
          <p:nvPr isPhoto="false"/>
        </p:nvSpPr>
        <p:spPr>
          <a:xfrm flipH="false" flipV="false" rot="0">
            <a:off x="3577634" y="4500824"/>
            <a:ext cx="1977612" cy="27632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(соединение разорвано)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3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40" name="GroupShape 4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41" name="Shape 41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HTTP 1.0</a:t>
            </a:r>
          </a:p>
        </p:txBody>
      </p:sp>
      <p:sp>
        <p:nvSpPr>
          <p:cNvPr hidden="false" id="42" name="Shape 42"/>
          <p:cNvSpPr txBox="true"/>
          <p:nvPr isPhoto="false">
            <p:ph idx="1" type="body"/>
          </p:nvPr>
        </p:nvSpPr>
        <p:spPr>
          <a:xfrm flipH="false" flipV="false" rot="0">
            <a:off x="699200" y="1360714"/>
            <a:ext cx="7886704" cy="3598564"/>
          </a:xfrm>
          <a:prstGeom prst="rect">
            <a:avLst/>
          </a:prstGeom>
        </p:spPr>
      </p:sp>
      <p:pic>
        <p:nvPicPr>
          <p:cNvPr hidden="false" id="44" name="Picture 44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741068" y="1727060"/>
            <a:ext cx="2298263" cy="3017395"/>
          </a:xfrm>
          <a:prstGeom prst="rect">
            <a:avLst/>
          </a:prstGeom>
        </p:spPr>
      </p:pic>
      <p:pic>
        <p:nvPicPr>
          <p:cNvPr hidden="false" id="46" name="Picture 46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5995519" y="1747994"/>
            <a:ext cx="2444468" cy="3008407"/>
          </a:xfrm>
          <a:prstGeom prst="rect">
            <a:avLst/>
          </a:prstGeom>
        </p:spPr>
      </p:pic>
      <p:sp>
        <p:nvSpPr>
          <p:cNvPr hidden="false" id="47" name="Shape 47"/>
          <p:cNvSpPr txBox="false"/>
          <p:nvPr isPhoto="false"/>
        </p:nvSpPr>
        <p:spPr>
          <a:xfrm flipH="false" flipV="false" rot="0">
            <a:off x="3085683" y="1863131"/>
            <a:ext cx="2794696" cy="293076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48" name="Shape 48"/>
          <p:cNvSpPr txBox="true"/>
          <p:nvPr isPhoto="false"/>
        </p:nvSpPr>
        <p:spPr>
          <a:xfrm flipH="false" flipV="false" rot="0">
            <a:off x="3692771" y="1580522"/>
            <a:ext cx="1046045" cy="223993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Synchronize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49" name="Shape 49"/>
          <p:cNvSpPr txBox="true"/>
          <p:nvPr isPhoto="false"/>
        </p:nvSpPr>
        <p:spPr>
          <a:xfrm flipH="false" flipV="false" rot="0">
            <a:off x="3253156" y="2103873"/>
            <a:ext cx="2521896" cy="22399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Synchronize acknowledgment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50" name="Shape 50"/>
          <p:cNvSpPr txBox="false"/>
          <p:nvPr isPhoto="false"/>
        </p:nvSpPr>
        <p:spPr>
          <a:xfrm flipH="true" flipV="false" rot="0">
            <a:off x="3200821" y="2302747"/>
            <a:ext cx="2752828" cy="272140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51" name="Shape 51"/>
          <p:cNvSpPr txBox="true"/>
          <p:nvPr isPhoto="false"/>
        </p:nvSpPr>
        <p:spPr>
          <a:xfrm flipH="false" flipV="false" rot="0">
            <a:off x="4006782" y="2564423"/>
            <a:ext cx="1339122" cy="22399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acknowledgment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52" name="Shape 52"/>
          <p:cNvSpPr txBox="false"/>
          <p:nvPr isPhoto="false"/>
        </p:nvSpPr>
        <p:spPr>
          <a:xfrm flipH="false" flipV="false" rot="0">
            <a:off x="3221755" y="2805164"/>
            <a:ext cx="2543488" cy="209338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53" name="Shape 53"/>
          <p:cNvSpPr txBox="true"/>
          <p:nvPr isPhoto="false"/>
        </p:nvSpPr>
        <p:spPr>
          <a:xfrm flipH="false" flipV="false" rot="0">
            <a:off x="3609035" y="3098241"/>
            <a:ext cx="1454260" cy="28679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(start connection)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54" name="Shape 54"/>
          <p:cNvSpPr txBox="false"/>
          <p:nvPr isPhoto="false"/>
        </p:nvSpPr>
        <p:spPr>
          <a:xfrm flipH="false" flipV="false" rot="0">
            <a:off x="3200821" y="3684395"/>
            <a:ext cx="2533022" cy="314009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55" name="Shape 55"/>
          <p:cNvSpPr txBox="true"/>
          <p:nvPr isPhoto="false"/>
        </p:nvSpPr>
        <p:spPr>
          <a:xfrm flipH="false" flipV="false" rot="0">
            <a:off x="3891645" y="3412252"/>
            <a:ext cx="1171649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 запрос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56" name="Shape 56"/>
          <p:cNvSpPr txBox="false"/>
          <p:nvPr isPhoto="false"/>
        </p:nvSpPr>
        <p:spPr>
          <a:xfrm flipH="true" flipV="false" rot="0">
            <a:off x="3284557" y="4207747"/>
            <a:ext cx="2459752" cy="240741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57" name="Shape 57"/>
          <p:cNvSpPr txBox="true"/>
          <p:nvPr isPhoto="false"/>
        </p:nvSpPr>
        <p:spPr>
          <a:xfrm flipH="false" flipV="false" rot="0">
            <a:off x="3881177" y="3967005"/>
            <a:ext cx="1046046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 ответ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58" name="Shape 58"/>
          <p:cNvSpPr txBox="true"/>
          <p:nvPr isPhoto="false"/>
        </p:nvSpPr>
        <p:spPr>
          <a:xfrm flipH="false" flipV="false" rot="0">
            <a:off x="3797441" y="4563626"/>
            <a:ext cx="1339122" cy="27632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(end connection)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4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59" name="GroupShape 5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60" name="Shape 60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HTTP 1.0</a:t>
            </a:r>
          </a:p>
        </p:txBody>
      </p:sp>
      <p:sp>
        <p:nvSpPr>
          <p:cNvPr hidden="false" id="61" name="Shape 61"/>
          <p:cNvSpPr txBox="true"/>
          <p:nvPr isPhoto="false">
            <p:ph idx="1" type="body"/>
          </p:nvPr>
        </p:nvSpPr>
        <p:spPr>
          <a:xfrm flipH="false" flipV="false" rot="0">
            <a:off x="699200" y="1360714"/>
            <a:ext cx="7886704" cy="3598564"/>
          </a:xfrm>
          <a:prstGeom prst="rect">
            <a:avLst/>
          </a:prstGeom>
        </p:spPr>
      </p:sp>
      <p:pic>
        <p:nvPicPr>
          <p:cNvPr hidden="false" id="63" name="Picture 6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741068" y="1727060"/>
            <a:ext cx="2298263" cy="3017395"/>
          </a:xfrm>
          <a:prstGeom prst="rect">
            <a:avLst/>
          </a:prstGeom>
        </p:spPr>
      </p:pic>
      <p:pic>
        <p:nvPicPr>
          <p:cNvPr hidden="false" id="65" name="Picture 65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5995519" y="1747994"/>
            <a:ext cx="2444468" cy="3008407"/>
          </a:xfrm>
          <a:prstGeom prst="rect">
            <a:avLst/>
          </a:prstGeom>
        </p:spPr>
      </p:pic>
      <p:sp>
        <p:nvSpPr>
          <p:cNvPr hidden="false" id="66" name="Shape 66"/>
          <p:cNvSpPr txBox="true"/>
          <p:nvPr isPhoto="false"/>
        </p:nvSpPr>
        <p:spPr>
          <a:xfrm flipH="false" flipV="false" rot="0">
            <a:off x="3755573" y="1632856"/>
            <a:ext cx="1548462" cy="22399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TCP HANDSHAKE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67" name="Shape 67"/>
          <p:cNvSpPr txBox="true"/>
          <p:nvPr isPhoto="false"/>
        </p:nvSpPr>
        <p:spPr>
          <a:xfrm flipH="false" flipV="false" rot="0">
            <a:off x="3734639" y="2229477"/>
            <a:ext cx="1454260" cy="286793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(start connection)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68" name="Shape 68"/>
          <p:cNvSpPr txBox="false"/>
          <p:nvPr isPhoto="false"/>
        </p:nvSpPr>
        <p:spPr>
          <a:xfrm flipH="false" flipV="false" rot="0">
            <a:off x="3190354" y="3108708"/>
            <a:ext cx="2533022" cy="314009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69" name="Shape 69"/>
          <p:cNvSpPr txBox="true"/>
          <p:nvPr isPhoto="false"/>
        </p:nvSpPr>
        <p:spPr>
          <a:xfrm flipH="false" flipV="false" rot="0">
            <a:off x="3849777" y="2679560"/>
            <a:ext cx="1171649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 запрос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70" name="Shape 70"/>
          <p:cNvSpPr txBox="false"/>
          <p:nvPr isPhoto="false"/>
        </p:nvSpPr>
        <p:spPr>
          <a:xfrm flipH="true" flipV="false" rot="0">
            <a:off x="3305490" y="3967005"/>
            <a:ext cx="2459751" cy="240741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71" name="Shape 71"/>
          <p:cNvSpPr txBox="true"/>
          <p:nvPr isPhoto="false"/>
        </p:nvSpPr>
        <p:spPr>
          <a:xfrm flipH="false" flipV="false" rot="0">
            <a:off x="3975381" y="3506456"/>
            <a:ext cx="1046045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 ответ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72" name="Shape 72"/>
          <p:cNvSpPr txBox="true"/>
          <p:nvPr isPhoto="false"/>
        </p:nvSpPr>
        <p:spPr>
          <a:xfrm flipH="false" flipV="false" rot="0">
            <a:off x="3818375" y="4385686"/>
            <a:ext cx="1339122" cy="27632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(end connection)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73" name="Shape 73"/>
          <p:cNvSpPr txBox="false"/>
          <p:nvPr isPhoto="false"/>
        </p:nvSpPr>
        <p:spPr>
          <a:xfrm flipH="false" flipV="false" rot="0">
            <a:off x="3263623" y="1905000"/>
            <a:ext cx="2564423" cy="0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74" name="Shape 74"/>
          <p:cNvSpPr txBox="false"/>
          <p:nvPr isPhoto="false"/>
        </p:nvSpPr>
        <p:spPr>
          <a:xfrm flipH="false" flipV="false" rot="0">
            <a:off x="3274090" y="1622390"/>
            <a:ext cx="2564423" cy="0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</p:spTree>
  </p:cSld>
</p:sld>
</file>

<file path=ppt/slides/slide5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75" name="GroupShape 75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77" name="Picture 77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8376" y="1172307"/>
            <a:ext cx="4509850" cy="2704864"/>
          </a:xfrm>
          <a:prstGeom prst="rect">
            <a:avLst/>
          </a:prstGeom>
        </p:spPr>
      </p:pic>
      <p:sp>
        <p:nvSpPr>
          <p:cNvPr hidden="false" id="78" name="Shape 78"/>
          <p:cNvSpPr txBox="true"/>
          <p:nvPr isPhoto="false"/>
        </p:nvSpPr>
        <p:spPr>
          <a:xfrm flipH="false" flipV="false" rot="0">
            <a:off x="4540601" y="554752"/>
            <a:ext cx="4594370" cy="2767483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 запрос: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метод, цель, версия протокола(GET /news HTTP/1.1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заголовки: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Host: example.com  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User-Agent: Chrome/120.0...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Accept: text/html,application/json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Cookie: session=abs321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Content-type: application/json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Content-length: 156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ещё строк 20 ....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тело: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{"message": "Hello"}      (данные для сервера)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79" name="Shape 79"/>
          <p:cNvSpPr txBox="true"/>
          <p:nvPr isPhoto="false"/>
        </p:nvSpPr>
        <p:spPr>
          <a:xfrm flipH="false" flipV="false" rot="0">
            <a:off x="4613870" y="3904203"/>
            <a:ext cx="4301293" cy="339130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Заголовки весят 500-2000 байт, тело от 0 до гигабайта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6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80" name="GroupShape 80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pic>
        <p:nvPicPr>
          <p:cNvPr hidden="false" id="82" name="Picture 82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8376" y="1172307"/>
            <a:ext cx="4509850" cy="2704864"/>
          </a:xfrm>
          <a:prstGeom prst="rect">
            <a:avLst/>
          </a:prstGeom>
        </p:spPr>
      </p:pic>
      <p:sp>
        <p:nvSpPr>
          <p:cNvPr hidden="false" id="83" name="Shape 83"/>
          <p:cNvSpPr txBox="true"/>
          <p:nvPr isPhoto="false"/>
        </p:nvSpPr>
        <p:spPr>
          <a:xfrm flipH="false" flipV="false" rot="0">
            <a:off x="4540601" y="1088571"/>
            <a:ext cx="4594370" cy="2547675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ctr">
              <a:buNone/>
            </a:pPr>
            <a:r>
              <a:rPr b="true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 ответ:</a:t>
            </a:r>
            <a:endParaRPr b="true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версия протокола, код статуса, пояснение(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HTTP/1.1 200 OK</a:t>
            </a: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заголовки: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Server: ngingx/1.18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Content-Type: text/html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Content-Length: 1256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Set-Cokie: sessi=xyz987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Cache-Control: max-age=3600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....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Тело: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indent="0" lvl="1" marL="450000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&lt;html&gt;&lt;body&gt;...&lt;/body&gt;&lt;/html&gt;  (вссодержимое)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>
              <a:buNone/>
            </a:pP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</p:sld>
</file>

<file path=ppt/slides/slide7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84" name="GroupShape 84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85" name="Shape 85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HTTP 1.1</a:t>
            </a:r>
          </a:p>
        </p:txBody>
      </p:sp>
      <p:sp>
        <p:nvSpPr>
          <p:cNvPr hidden="false" id="86" name="Shape 86"/>
          <p:cNvSpPr txBox="true"/>
          <p:nvPr isPhoto="false">
            <p:ph idx="1" type="body"/>
          </p:nvPr>
        </p:nvSpPr>
        <p:spPr>
          <a:xfrm flipH="false" flipV="false" rot="0">
            <a:off x="699200" y="1381648"/>
            <a:ext cx="7886704" cy="3598564"/>
          </a:xfrm>
          <a:prstGeom prst="rect">
            <a:avLst/>
          </a:prstGeom>
        </p:spPr>
      </p:sp>
      <p:sp>
        <p:nvSpPr>
          <p:cNvPr hidden="false" id="87" name="Shape 87"/>
          <p:cNvSpPr txBox="true"/>
          <p:nvPr isPhoto="false"/>
        </p:nvSpPr>
        <p:spPr>
          <a:xfrm flipH="false" flipV="false" rot="0">
            <a:off x="3755573" y="1632856"/>
            <a:ext cx="1548462" cy="22399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TCP HANDSHAKE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88" name="Shape 88"/>
          <p:cNvSpPr txBox="true"/>
          <p:nvPr isPhoto="false"/>
        </p:nvSpPr>
        <p:spPr>
          <a:xfrm flipH="false" flipV="false" rot="0">
            <a:off x="3577634" y="1967802"/>
            <a:ext cx="2029947" cy="286793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соединение установлено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89" name="Shape 89"/>
          <p:cNvSpPr txBox="false"/>
          <p:nvPr isPhoto="false"/>
        </p:nvSpPr>
        <p:spPr>
          <a:xfrm flipH="false" flipV="false" rot="0">
            <a:off x="3274090" y="2627225"/>
            <a:ext cx="2533022" cy="314008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90" name="Shape 90"/>
          <p:cNvSpPr txBox="false"/>
          <p:nvPr isPhoto="false"/>
        </p:nvSpPr>
        <p:spPr>
          <a:xfrm flipH="true" flipV="false" rot="0">
            <a:off x="3399694" y="3150577"/>
            <a:ext cx="2459752" cy="240741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91" name="Shape 91"/>
          <p:cNvSpPr txBox="true"/>
          <p:nvPr isPhoto="false"/>
        </p:nvSpPr>
        <p:spPr>
          <a:xfrm flipH="false" flipV="false" rot="0">
            <a:off x="3609035" y="4615961"/>
            <a:ext cx="1956677" cy="276328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соединение разорвано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92" name="Shape 92"/>
          <p:cNvSpPr txBox="false"/>
          <p:nvPr isPhoto="false"/>
        </p:nvSpPr>
        <p:spPr>
          <a:xfrm flipH="false" flipV="false" rot="0">
            <a:off x="3263623" y="1905000"/>
            <a:ext cx="2564423" cy="0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93" name="Shape 93"/>
          <p:cNvSpPr txBox="false"/>
          <p:nvPr isPhoto="false"/>
        </p:nvSpPr>
        <p:spPr>
          <a:xfrm flipH="false" flipV="false" rot="0">
            <a:off x="3274090" y="1622390"/>
            <a:ext cx="2564423" cy="0"/>
          </a:xfrm>
          <a:prstGeom prst="line">
            <a:avLst/>
          </a:prstGeom>
          <a:noFill/>
          <a:ln w="12700">
            <a:solidFill>
              <a:srgbClr val="AE3030"/>
            </a:solidFill>
            <a:prstDash val="solid"/>
            <a:headEnd len="med" type="none" w="med"/>
            <a:tailEnd len="med" type="none" w="med"/>
          </a:ln>
        </p:spPr>
        <p:txBody>
          <a:bodyPr anchor="t" bIns="45720" lIns="45720" rIns="45720" tIns="45720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94" name="Shape 94"/>
          <p:cNvSpPr txBox="true"/>
          <p:nvPr isPhoto="false"/>
        </p:nvSpPr>
        <p:spPr>
          <a:xfrm flipH="false" flipV="false" rot="0">
            <a:off x="3326424" y="2323681"/>
            <a:ext cx="2605634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Какая погода в Екатеринбурге?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95" name="Shape 95"/>
          <p:cNvSpPr txBox="true"/>
          <p:nvPr isPhoto="false"/>
        </p:nvSpPr>
        <p:spPr>
          <a:xfrm flipH="false" flipV="false" rot="0">
            <a:off x="3577634" y="2888901"/>
            <a:ext cx="2050881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Солнечно, -40 градусов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96" name="Shape 96"/>
          <p:cNvSpPr txBox="true"/>
          <p:nvPr isPhoto="false"/>
        </p:nvSpPr>
        <p:spPr>
          <a:xfrm flipH="false" flipV="false" rot="0">
            <a:off x="3954447" y="3349449"/>
            <a:ext cx="1140249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А в Москве?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97" name="Shape 97"/>
          <p:cNvSpPr txBox="false"/>
          <p:nvPr isPhoto="false"/>
        </p:nvSpPr>
        <p:spPr>
          <a:xfrm flipH="false" flipV="false" rot="0">
            <a:off x="3347358" y="3663461"/>
            <a:ext cx="2386483" cy="188405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98" name="Shape 98"/>
          <p:cNvSpPr txBox="true"/>
          <p:nvPr isPhoto="false"/>
        </p:nvSpPr>
        <p:spPr>
          <a:xfrm flipH="false" flipV="false" rot="0">
            <a:off x="3870711" y="3862335"/>
            <a:ext cx="1433326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Дождь, +1 градус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99" name="Shape 99"/>
          <p:cNvSpPr txBox="false"/>
          <p:nvPr isPhoto="false"/>
        </p:nvSpPr>
        <p:spPr>
          <a:xfrm flipH="true" flipV="false" rot="0">
            <a:off x="3399694" y="4103076"/>
            <a:ext cx="2459752" cy="240741"/>
          </a:xfrm>
          <a:prstGeom prst="line">
            <a:avLst/>
          </a:prstGeom>
          <a:ln w="12700">
            <a:solidFill>
              <a:srgbClr val="AE3030"/>
            </a:solidFill>
            <a:prstDash val="solid"/>
            <a:headEnd len="med" type="none" w="med"/>
            <a:tailEnd len="med" type="arrow" w="med"/>
          </a:ln>
        </p:spPr>
        <p:txBody>
          <a:bodyPr bIns="45720" lIns="91440" rIns="91440" tIns="45720"/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>
              <a:buNone/>
            </a:pPr>
          </a:p>
        </p:txBody>
      </p:sp>
      <p:sp>
        <p:nvSpPr>
          <p:cNvPr hidden="false" id="100" name="Shape 100"/>
          <p:cNvSpPr txBox="true"/>
          <p:nvPr isPhoto="false"/>
        </p:nvSpPr>
        <p:spPr>
          <a:xfrm flipH="false" flipV="false" rot="0">
            <a:off x="4289392" y="4134477"/>
            <a:ext cx="679699" cy="443800"/>
          </a:xfrm>
          <a:prstGeom prst="rect">
            <a:avLst/>
          </a:prstGeom>
          <a:ln>
            <a:noFill/>
          </a:ln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 sz="36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...</a:t>
            </a:r>
            <a:endParaRPr sz="36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01" name="Shape 101"/>
          <p:cNvSpPr txBox="true"/>
          <p:nvPr isPhoto="false"/>
        </p:nvSpPr>
        <p:spPr>
          <a:xfrm flipH="false" flipV="false" rot="0">
            <a:off x="3975381" y="4281016"/>
            <a:ext cx="1328656" cy="265862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>
                <a:solidFill>
                  <a:schemeClr val="tx1"/>
                </a:solidFill>
                <a:latin typeface="+mn-lt"/>
                <a:ea typeface="+mn-ea"/>
                <a:cs typeface="+mn-cs"/>
              </a:rPr>
              <a:t>и тд (keep alive)</a:t>
            </a:r>
            <a:endParaRPr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hidden="false" id="103" name="Picture 103"/>
          <p:cNvPicPr preferRelativeResize="true"/>
          <p:nvPr isPhoto="false"/>
        </p:nvPicPr>
        <p:blipFill>
          <a:blip r:embed="rId1"/>
          <a:stretch/>
        </p:blipFill>
        <p:spPr>
          <a:xfrm flipH="false" flipV="false" rot="0">
            <a:off x="6414200" y="1371181"/>
            <a:ext cx="2084653" cy="3395688"/>
          </a:xfrm>
          <a:prstGeom prst="rect">
            <a:avLst/>
          </a:prstGeom>
        </p:spPr>
      </p:pic>
      <p:pic>
        <p:nvPicPr>
          <p:cNvPr hidden="false" id="105" name="Picture 105"/>
          <p:cNvPicPr preferRelativeResize="true"/>
          <p:nvPr isPhoto="false"/>
        </p:nvPicPr>
        <p:blipFill>
          <a:blip r:embed="rId2"/>
          <a:stretch/>
        </p:blipFill>
        <p:spPr>
          <a:xfrm flipH="false" flipV="false" rot="0">
            <a:off x="468925" y="1538653"/>
            <a:ext cx="2499140" cy="3175881"/>
          </a:xfrm>
          <a:prstGeom prst="rect">
            <a:avLst/>
          </a:prstGeom>
        </p:spPr>
      </p:pic>
    </p:spTree>
  </p:cSld>
</p:sld>
</file>

<file path=ppt/slides/slide8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06" name="GroupShape 106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07" name="Shape 107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HTTP достаточно для всего? </a:t>
            </a:r>
          </a:p>
        </p:txBody>
      </p:sp>
      <p:sp>
        <p:nvSpPr>
          <p:cNvPr hidden="false" id="108" name="Shape 108"/>
          <p:cNvSpPr txBox="true"/>
          <p:nvPr isPhoto="false">
            <p:ph idx="1" type="body"/>
          </p:nvPr>
        </p:nvSpPr>
        <p:spPr>
          <a:prstGeom prst="rect">
            <a:avLst/>
          </a:prstGeom>
        </p:spPr>
        <p:txBody>
          <a:bodyPr/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r>
              <a:t>Запрос-ответ, клиент всегда инициатор</a:t>
            </a:r>
          </a:p>
          <a:p>
            <a:r>
              <a:t>Большие заголовки в каждом запросе и ответе</a:t>
            </a:r>
          </a:p>
        </p:txBody>
      </p:sp>
    </p:spTree>
  </p:cSld>
</p:sld>
</file>

<file path=ppt/slides/slide9.xml><?xml version="1.0" encoding="utf-8"?>
<p:sld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mc:Ignorable="co co-ooxml w14 x14 w15" show="true" showMasterSp="true">
  <p:cSld name="">
    <p:spTree>
      <p:nvGrpSpPr>
        <p:cNvPr hidden="false" id="109" name="GroupShape 109"/>
        <p:cNvGrpSpPr/>
        <p:nvPr isPhoto="false"/>
      </p:nvGrpSpPr>
      <p:grpSpPr>
        <a:xfrm flipH="false" flipV="false" rot="0">
          <a:off x="0" y="0"/>
          <a:ext cx="0" cy="0"/>
          <a:chOff x="0" y="0"/>
          <a:chExt cx="0" cy="0"/>
        </a:xfrm>
      </p:grpSpPr>
      <p:sp>
        <p:nvSpPr>
          <p:cNvPr hidden="false" id="110" name="Shape 110"/>
          <p:cNvSpPr txBox="true"/>
          <p:nvPr isPhoto="false">
            <p:ph idx="0" type="title"/>
          </p:nvPr>
        </p:nvSpPr>
        <p:spPr>
          <a:prstGeom prst="rect">
            <a:avLst/>
          </a:prstGeom>
        </p:spPr>
        <p:txBody>
          <a:bodyPr/>
          <a:lstStyle>
            <a:defPPr/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ctr" indent="0" marL="0">
              <a:buNone/>
            </a:pPr>
            <a:r>
              <a:t>HTTP достаточно для всего? </a:t>
            </a:r>
          </a:p>
        </p:txBody>
      </p:sp>
      <p:sp>
        <p:nvSpPr>
          <p:cNvPr hidden="false" id="111" name="Shape 111"/>
          <p:cNvSpPr txBox="true"/>
          <p:nvPr isPhoto="false">
            <p:ph idx="1" type="body"/>
          </p:nvPr>
        </p:nvSpPr>
        <p:spPr>
          <a:xfrm flipH="false" flipV="false" rot="0">
            <a:off x="628650" y="1369267"/>
            <a:ext cx="7886704" cy="1201612"/>
          </a:xfrm>
          <a:prstGeom prst="rect">
            <a:avLst/>
          </a:prstGeom>
        </p:spPr>
        <p:txBody>
          <a:bodyPr>
            <a:noAutofit/>
          </a:bodyPr>
          <a:lstStyle>
            <a:defPPr/>
            <a:lvl1pPr lvl="0"/>
            <a:lvl2pPr lvl="1"/>
            <a:lvl3pPr lvl="2"/>
            <a:lvl4pPr lvl="3"/>
            <a:lvl5pPr lvl="4"/>
            <a:lvl6pPr lvl="5"/>
            <a:lvl7pPr lvl="6"/>
            <a:lvl8pPr lvl="7"/>
            <a:lvl9pPr lvl="8"/>
          </a:lstStyle>
          <a:p>
            <a:r>
              <a:t>Запрос-ответ, клиент всегда инициатор</a:t>
            </a:r>
          </a:p>
          <a:p>
            <a:r>
              <a:t>Большие заголовки в каждом запросе и ответе</a:t>
            </a:r>
          </a:p>
        </p:txBody>
      </p:sp>
      <p:sp>
        <p:nvSpPr>
          <p:cNvPr hidden="false" id="112" name="Shape 112"/>
          <p:cNvSpPr txBox="true"/>
          <p:nvPr isPhoto="false"/>
        </p:nvSpPr>
        <p:spPr>
          <a:xfrm flipH="false" flipV="false" rot="0">
            <a:off x="1065546" y="2710961"/>
            <a:ext cx="4657172" cy="40193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>
              <a:buNone/>
            </a:pPr>
            <a:r>
              <a:rPr b="true" sz="18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Как работают эти приложения?</a:t>
            </a:r>
            <a:endParaRPr b="true" sz="18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hidden="false" id="113" name="Shape 113"/>
          <p:cNvSpPr txBox="true"/>
          <p:nvPr isPhoto="false"/>
        </p:nvSpPr>
        <p:spPr>
          <a:xfrm flipH="false" flipV="false" rot="0">
            <a:off x="92112" y="3276181"/>
            <a:ext cx="8707913" cy="1459104"/>
          </a:xfrm>
          <a:prstGeom prst="rect">
            <a:avLst/>
          </a:prstGeom>
        </p:spPr>
        <p:txBody>
          <a:bodyPr anchor="t" bIns="46800" lIns="90000" rIns="90000" tIns="46800" vert="horz" wrap="square">
            <a:noAutofit/>
          </a:bodyPr>
          <a:lstStyle>
            <a:defPPr/>
            <a:lvl1pPr indent="0" lvl="0" marL="0"/>
            <a:lvl2pPr indent="0" lvl="1" marL="457200"/>
            <a:lvl3pPr indent="0" lvl="2" marL="914400"/>
            <a:lvl4pPr indent="0" lvl="3" marL="1371600"/>
            <a:lvl5pPr indent="0" lvl="4" marL="1828800"/>
            <a:lvl6pPr indent="0" lvl="5" marL="2286000"/>
            <a:lvl7pPr indent="0" lvl="6" marL="2743200"/>
            <a:lvl8pPr indent="0" lvl="7" marL="3200400"/>
            <a:lvl9pPr indent="0" lvl="8" marL="3657600"/>
          </a:lstStyle>
          <a:p>
            <a:pPr algn="l" indent="-209550" lvl="0" marL="209550" marR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Чаты и мессенджеры:</a:t>
            </a: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 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Telegram, max. Новые сообщения приходят с сервера сами</a:t>
            </a:r>
            <a:endParaRPr b="false" i="false" spc="0" sz="1400">
              <a:solidFill>
                <a:srgbClr val="333333"/>
              </a:solidFill>
              <a:highlight>
                <a:srgbClr val="FFFFFF"/>
              </a:highlight>
              <a:latin typeface="-apple-system"/>
              <a:ea typeface="-apple-system"/>
              <a:cs typeface="-apple-system"/>
            </a:endParaRPr>
          </a:p>
          <a:p>
            <a:pPr algn="l" indent="-209550" lvl="0" marL="209550" marR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Программы для совместной работы: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 Google docs, exel. Можно смотреть как Хлопин проверят пятиминутку.</a:t>
            </a:r>
            <a:endParaRPr b="false" i="false" spc="0" sz="1400">
              <a:solidFill>
                <a:srgbClr val="333333"/>
              </a:solidFill>
              <a:highlight>
                <a:srgbClr val="FFFFFF"/>
              </a:highlight>
              <a:latin typeface="-apple-system"/>
              <a:ea typeface="-apple-system"/>
              <a:cs typeface="-apple-system"/>
            </a:endParaRPr>
          </a:p>
          <a:p>
            <a:pPr algn="l" indent="-209550" lvl="0" marL="209550" marR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Навигаторы: 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Яндекс карты и тд. Смотреть свою локацию и получать сообщения о пробках.</a:t>
            </a:r>
            <a:endParaRPr b="false" i="false" spc="0" sz="1400">
              <a:solidFill>
                <a:srgbClr val="333333"/>
              </a:solidFill>
              <a:highlight>
                <a:srgbClr val="FFFFFF"/>
              </a:highlight>
              <a:latin typeface="-apple-system"/>
              <a:ea typeface="-apple-system"/>
              <a:cs typeface="-apple-system"/>
            </a:endParaRPr>
          </a:p>
          <a:p>
            <a:pPr algn="l" indent="-209550" lvl="0" marL="209550" marR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b="tru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Онлайн-игры: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 (танки онлайн) Мы видим действия других игроков</a:t>
            </a:r>
            <a:r>
              <a:rPr b="false" i="false" spc="0" sz="14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  <a:cs typeface="-apple-system"/>
              </a:rPr>
              <a:t> в реальном времени</a:t>
            </a:r>
            <a:endParaRPr b="false" i="false" spc="0" sz="1400">
              <a:solidFill>
                <a:srgbClr val="333333"/>
              </a:solidFill>
              <a:highlight>
                <a:srgbClr val="FFFFFF"/>
              </a:highlight>
              <a:latin typeface="-apple-system"/>
              <a:ea typeface="-apple-system"/>
              <a:cs typeface="-apple-system"/>
            </a:endParaRPr>
          </a:p>
        </p:txBody>
      </p:sp>
    </p:spTree>
  </p:cSld>
</p:sld>
</file>

<file path=ppt/theme/theme1.xml><?xml version="1.0" encoding="utf-8"?>
<a:theme xmlns:a="http://schemas.openxmlformats.org/drawingml/2006/main" xmlns:a15="http://schemas.microsoft.com/office/drawing/2012/main" xmlns:asvg="http://schemas.microsoft.com/office/drawing/2016/SVG/main" xmlns:c="http://schemas.openxmlformats.org/drawingml/2006/chart" xmlns:co="http://ncloudtech.com" xmlns:co-ooxml="http://ncloudtech.com/ooxml" xmlns:m="http://schemas.openxmlformats.org/officeDocument/2006/math" xmlns:mc="http://schemas.openxmlformats.org/markup-compatibility/2006" xmlns:o="urn:schemas-microsoft-com:office:office" xmlns:p="http://schemas.openxmlformats.org/presentationml/2006/main" xmlns:pic="http://schemas.openxmlformats.org/drawingml/2006/picture" xmlns:r="http://schemas.openxmlformats.org/officeDocument/2006/relationships" xmlns:s="http://schemas.openxmlformats.org/officeDocument/2006/sharedTypes" xmlns:sl="http://schemas.openxmlformats.org/schemaLibrary/2006/main" xmlns:v="urn:schemas-microsoft-com:vml" xmlns:w="http://schemas.openxmlformats.org/wordprocessingml/2006/main" xmlns:w10="urn:schemas-microsoft-com:office:word" xmlns:w14="http://schemas.microsoft.com/office/word/2010/wordml" xmlns:w15="http://schemas.microsoft.com/office/word/2012/wordml" xmlns:wp="http://schemas.openxmlformats.org/drawingml/2006/wordprocessingDrawing" xmlns:wpg="http://schemas.microsoft.com/office/word/2010/wordprocessingGroup" xmlns:wps="http://schemas.microsoft.com/office/word/2010/wordprocessingShape" xmlns:x="urn:schemas-microsoft-com:office:excel" xmlns:x12ac="http://schemas.microsoft.com/office/spreadsheetml/2011/1/ac" xmlns:x14="http://schemas.microsoft.com/office/spreadsheetml/2009/9/main" xmlns:xdr="http://schemas.openxmlformats.org/drawingml/2006/spreadsheetDrawing" xmlns:xm="http://schemas.microsoft.com/office/excel/2006/main" name="Basic">
  <a:themeElements>
    <a:clrScheme name="Office">
      <a:dk1>
        <a:srgbClr val="000000"/>
      </a:dk1>
      <a:lt1>
        <a:srgbClr val="FFFFFF"/>
      </a:lt1>
      <a:dk2>
        <a:srgbClr val="3D5166"/>
      </a:dk2>
      <a:lt2>
        <a:srgbClr val="E5E6E7"/>
      </a:lt2>
      <a:accent1>
        <a:srgbClr val="D15757"/>
      </a:accent1>
      <a:accent2>
        <a:srgbClr val="E8B448"/>
      </a:accent2>
      <a:accent3>
        <a:srgbClr val="91C25F"/>
      </a:accent3>
      <a:accent4>
        <a:srgbClr val="3EB07E"/>
      </a:accent4>
      <a:accent5>
        <a:srgbClr val="36A6D6"/>
      </a:accent5>
      <a:accent6>
        <a:srgbClr val="367FCB"/>
      </a:accent6>
      <a:hlink>
        <a:srgbClr val="367FCB"/>
      </a:hlink>
      <a:folHlink>
        <a:srgbClr val="965E99"/>
      </a:folHlink>
    </a:clrScheme>
    <a:fontScheme name="Office">
      <a:majorFont>
        <a:latin typeface="XO Oriel"/>
        <a:ea typeface=""/>
        <a:cs typeface=""/>
      </a:majorFont>
      <a:minorFont>
        <a:latin typeface="XO Oriel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</a:gradFill>
      </a:fillStyleLst>
      <a:lnStyleLst>
        <a:ln w="6350">
          <a:solidFill>
            <a:schemeClr val="phClr">
              <a:shade val="95000"/>
              <a:satMod val="105000"/>
            </a:schemeClr>
          </a:solidFill>
          <a:prstDash val="solid"/>
        </a:ln>
        <a:ln w="12700">
          <a:solidFill>
            <a:schemeClr val="phClr"/>
          </a:solidFill>
          <a:prstDash val="solid"/>
        </a:ln>
        <a:ln w="19050">
          <a:solidFill>
            <a:schemeClr val="phClr"/>
          </a:solidFill>
          <a:prstDash val="solid"/>
        </a:ln>
      </a:lnStyleLst>
      <a:effectStyleLst>
        <a:effectStyle>
          <a:effectLst>
            <a:outerShdw>
              <a:srgbClr val="000000">
                <a:alpha val="38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  <a:effectStyle>
          <a:effectLst>
            <a:outerShdw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</a:gradFill>
      </a:bgFillStyleLst>
    </a:fmtScheme>
  </a:themeElements>
</a:theme>
</file>

<file path=docProps/app.xml><?xml version="1.0" encoding="utf-8"?>
<Properties xmlns="http://schemas.openxmlformats.org/officeDocument/2006/extended-properties">
  <Template>Normal.dotm</Template>
  <TotalTime>0</TotalTime>
  <DocSecurity>0</DocSecurity>
  <ScaleCrop>false</ScaleCrop>
  <Application>MyOffice-CoreFramework-Windows/36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2025-12-24T10:08:00Z</dcterms:created>
  <dcterms:modified xsi:type="dcterms:W3CDTF">2025-12-24T22:58:10Z</dcterms:modified>
</cp:coreProperties>
</file>